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9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0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0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0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0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0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 id="2147483666" r:id="rId3"/>
    <p:sldMasterId id="2147483673" r:id="rId4"/>
    <p:sldMasterId id="2147483676" r:id="rId5"/>
  </p:sldMasterIdLst>
  <p:notesMasterIdLst>
    <p:notesMasterId r:id="rId124"/>
  </p:notesMasterIdLst>
  <p:sldIdLst>
    <p:sldId id="413" r:id="rId6"/>
    <p:sldId id="3379" r:id="rId7"/>
    <p:sldId id="415" r:id="rId8"/>
    <p:sldId id="2774" r:id="rId9"/>
    <p:sldId id="291" r:id="rId10"/>
    <p:sldId id="292" r:id="rId11"/>
    <p:sldId id="726" r:id="rId12"/>
    <p:sldId id="4246" r:id="rId13"/>
    <p:sldId id="451" r:id="rId14"/>
    <p:sldId id="4264" r:id="rId15"/>
    <p:sldId id="544" r:id="rId16"/>
    <p:sldId id="4210" r:id="rId17"/>
    <p:sldId id="4211" r:id="rId18"/>
    <p:sldId id="4212" r:id="rId19"/>
    <p:sldId id="4213" r:id="rId20"/>
    <p:sldId id="4214" r:id="rId21"/>
    <p:sldId id="4252" r:id="rId22"/>
    <p:sldId id="4216" r:id="rId23"/>
    <p:sldId id="4283" r:id="rId24"/>
    <p:sldId id="545" r:id="rId25"/>
    <p:sldId id="341" r:id="rId26"/>
    <p:sldId id="4284" r:id="rId27"/>
    <p:sldId id="335" r:id="rId28"/>
    <p:sldId id="419" r:id="rId29"/>
    <p:sldId id="420" r:id="rId30"/>
    <p:sldId id="421" r:id="rId31"/>
    <p:sldId id="4218" r:id="rId32"/>
    <p:sldId id="389" r:id="rId33"/>
    <p:sldId id="428" r:id="rId34"/>
    <p:sldId id="429" r:id="rId35"/>
    <p:sldId id="430" r:id="rId36"/>
    <p:sldId id="4285" r:id="rId37"/>
    <p:sldId id="553" r:id="rId38"/>
    <p:sldId id="4220" r:id="rId39"/>
    <p:sldId id="4221" r:id="rId40"/>
    <p:sldId id="4222" r:id="rId41"/>
    <p:sldId id="4223" r:id="rId42"/>
    <p:sldId id="4225" r:id="rId43"/>
    <p:sldId id="555" r:id="rId44"/>
    <p:sldId id="554" r:id="rId45"/>
    <p:sldId id="558" r:id="rId46"/>
    <p:sldId id="559" r:id="rId47"/>
    <p:sldId id="4286" r:id="rId48"/>
    <p:sldId id="560" r:id="rId49"/>
    <p:sldId id="562" r:id="rId50"/>
    <p:sldId id="564" r:id="rId51"/>
    <p:sldId id="714" r:id="rId52"/>
    <p:sldId id="740" r:id="rId53"/>
    <p:sldId id="565" r:id="rId54"/>
    <p:sldId id="566" r:id="rId55"/>
    <p:sldId id="4227" r:id="rId56"/>
    <p:sldId id="4228" r:id="rId57"/>
    <p:sldId id="4229" r:id="rId58"/>
    <p:sldId id="567" r:id="rId59"/>
    <p:sldId id="4265" r:id="rId60"/>
    <p:sldId id="568" r:id="rId61"/>
    <p:sldId id="4287" r:id="rId62"/>
    <p:sldId id="549" r:id="rId63"/>
    <p:sldId id="578" r:id="rId64"/>
    <p:sldId id="579" r:id="rId65"/>
    <p:sldId id="739" r:id="rId66"/>
    <p:sldId id="580" r:id="rId67"/>
    <p:sldId id="581" r:id="rId68"/>
    <p:sldId id="582" r:id="rId69"/>
    <p:sldId id="583" r:id="rId70"/>
    <p:sldId id="584" r:id="rId71"/>
    <p:sldId id="585" r:id="rId72"/>
    <p:sldId id="586" r:id="rId73"/>
    <p:sldId id="587" r:id="rId74"/>
    <p:sldId id="588" r:id="rId75"/>
    <p:sldId id="4288" r:id="rId76"/>
    <p:sldId id="589" r:id="rId77"/>
    <p:sldId id="4289" r:id="rId78"/>
    <p:sldId id="590" r:id="rId79"/>
    <p:sldId id="592" r:id="rId80"/>
    <p:sldId id="593" r:id="rId81"/>
    <p:sldId id="595" r:id="rId82"/>
    <p:sldId id="596" r:id="rId83"/>
    <p:sldId id="598" r:id="rId84"/>
    <p:sldId id="599" r:id="rId85"/>
    <p:sldId id="656" r:id="rId86"/>
    <p:sldId id="667" r:id="rId87"/>
    <p:sldId id="4254" r:id="rId88"/>
    <p:sldId id="600" r:id="rId89"/>
    <p:sldId id="4255" r:id="rId90"/>
    <p:sldId id="602" r:id="rId91"/>
    <p:sldId id="4233" r:id="rId92"/>
    <p:sldId id="4267" r:id="rId93"/>
    <p:sldId id="4268" r:id="rId94"/>
    <p:sldId id="4269" r:id="rId95"/>
    <p:sldId id="4181" r:id="rId96"/>
    <p:sldId id="4270" r:id="rId97"/>
    <p:sldId id="4186" r:id="rId98"/>
    <p:sldId id="4187" r:id="rId99"/>
    <p:sldId id="4188" r:id="rId100"/>
    <p:sldId id="4189" r:id="rId101"/>
    <p:sldId id="4190" r:id="rId102"/>
    <p:sldId id="4191" r:id="rId103"/>
    <p:sldId id="4271" r:id="rId104"/>
    <p:sldId id="4282" r:id="rId105"/>
    <p:sldId id="4258" r:id="rId106"/>
    <p:sldId id="4259" r:id="rId107"/>
    <p:sldId id="4273" r:id="rId108"/>
    <p:sldId id="4274" r:id="rId109"/>
    <p:sldId id="4260" r:id="rId110"/>
    <p:sldId id="4275" r:id="rId111"/>
    <p:sldId id="4276" r:id="rId112"/>
    <p:sldId id="4277" r:id="rId113"/>
    <p:sldId id="4290" r:id="rId114"/>
    <p:sldId id="632" r:id="rId115"/>
    <p:sldId id="634" r:id="rId116"/>
    <p:sldId id="408" r:id="rId117"/>
    <p:sldId id="4278" r:id="rId118"/>
    <p:sldId id="4279" r:id="rId119"/>
    <p:sldId id="4280" r:id="rId120"/>
    <p:sldId id="410" r:id="rId121"/>
    <p:sldId id="411" r:id="rId122"/>
    <p:sldId id="4281" r:id="rId1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2E63"/>
    <a:srgbClr val="1D1347"/>
    <a:srgbClr val="C00000"/>
    <a:srgbClr val="F8B716"/>
    <a:srgbClr val="0B36A6"/>
    <a:srgbClr val="006600"/>
    <a:srgbClr val="0099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49"/>
    <p:restoredTop sz="89070" autoAdjust="0"/>
  </p:normalViewPr>
  <p:slideViewPr>
    <p:cSldViewPr snapToGrid="0" snapToObjects="1">
      <p:cViewPr varScale="1">
        <p:scale>
          <a:sx n="100" d="100"/>
          <a:sy n="100" d="100"/>
        </p:scale>
        <p:origin x="184" y="576"/>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notesMaster" Target="notesMasters/notesMaster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3200" b="1"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3200" b="1"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5B65F3D3-23A8-7D4D-9AB1-950C90D249FA}" type="par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E86DF768-DDFF-C147-B756-53F241A7B591}" type="par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1E47DD06-A4B3-AD49-8B66-D28064E3BA00}" type="par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r>
            <a:rPr lang="en-US" sz="2400" b="0" dirty="0">
              <a:solidFill>
                <a:schemeClr val="tx1"/>
              </a:solidFill>
              <a:latin typeface="Arial" panose="020B0604020202020204" pitchFamily="34" charset="0"/>
              <a:cs typeface="Arial" panose="020B0604020202020204" pitchFamily="34" charset="0"/>
            </a:rPr>
            <a:t>isten</a:t>
          </a: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mpathize</a:t>
          </a: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r>
            <a:rPr lang="en-US" sz="2400" b="0" dirty="0">
              <a:latin typeface="Arial" panose="020B0604020202020204" pitchFamily="34" charset="0"/>
              <a:cs typeface="Arial" panose="020B0604020202020204" pitchFamily="34" charset="0"/>
            </a:rPr>
            <a:t>gree</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r>
            <a:rPr lang="en-US" sz="2400" b="0" dirty="0">
              <a:latin typeface="Arial" panose="020B0604020202020204" pitchFamily="34" charset="0"/>
              <a:cs typeface="Arial" panose="020B0604020202020204" pitchFamily="34" charset="0"/>
            </a:rPr>
            <a:t>artner</a:t>
          </a: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ngage</a:t>
          </a: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r>
            <a:rPr lang="en-US" sz="2400" b="0" dirty="0">
              <a:solidFill>
                <a:schemeClr val="tx1"/>
              </a:solidFill>
              <a:latin typeface="Arial" panose="020B0604020202020204" pitchFamily="34" charset="0"/>
              <a:cs typeface="Arial" panose="020B0604020202020204" pitchFamily="34" charset="0"/>
            </a:rPr>
            <a:t>isten</a:t>
          </a: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r>
            <a:rPr lang="en-US" sz="2400" b="0" dirty="0">
              <a:latin typeface="Arial" panose="020B0604020202020204" pitchFamily="34" charset="0"/>
              <a:cs typeface="Arial" panose="020B0604020202020204" pitchFamily="34" charset="0"/>
            </a:rPr>
            <a:t>mpathize</a:t>
          </a: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r>
            <a:rPr lang="en-US" sz="2400" b="1" u="none" dirty="0">
              <a:latin typeface="Arial" panose="020B0604020202020204" pitchFamily="34" charset="0"/>
              <a:cs typeface="Arial" panose="020B0604020202020204" pitchFamily="34" charset="0"/>
            </a:rPr>
            <a:t>gree</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FC7BCC4-2847-483F-8ACA-ED009968658D}" type="doc">
      <dgm:prSet loTypeId="urn:microsoft.com/office/officeart/2005/8/layout/process2" loCatId="process" qsTypeId="urn:microsoft.com/office/officeart/2005/8/quickstyle/simple1" qsCatId="simple" csTypeId="urn:microsoft.com/office/officeart/2005/8/colors/colorful1" csCatId="colorful" phldr="1"/>
      <dgm:spPr/>
    </dgm:pt>
    <dgm:pt modelId="{CEC55B69-E658-41A4-B981-4B12DB8719E5}">
      <dgm:prSet phldrT="[Text]" custT="1"/>
      <dgm:spPr>
        <a:solidFill>
          <a:srgbClr val="FF00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D0F277E5-E1B4-4158-A8B5-D47C9D989017}" type="parTrans" cxnId="{922CC445-7CD6-4D56-A30C-8BEDEF028F28}">
      <dgm:prSet/>
      <dgm:spPr/>
      <dgm:t>
        <a:bodyPr/>
        <a:lstStyle/>
        <a:p>
          <a:endParaRPr lang="en-US"/>
        </a:p>
      </dgm:t>
    </dgm:pt>
    <dgm:pt modelId="{B6FEC0EC-3BA8-44D9-BB51-C0055E9EC6A4}" type="sibTrans" cxnId="{922CC445-7CD6-4D56-A30C-8BEDEF028F28}">
      <dgm:prSet/>
      <dgm:spPr>
        <a:solidFill>
          <a:schemeClr val="tx1"/>
        </a:solidFill>
      </dgm:spPr>
      <dgm:t>
        <a:bodyPr/>
        <a:lstStyle/>
        <a:p>
          <a:endParaRPr lang="en-US" dirty="0"/>
        </a:p>
      </dgm:t>
    </dgm:pt>
    <dgm:pt modelId="{4E550268-28AE-4294-8F22-0A243C661731}">
      <dgm:prSet phldrT="[Text]" custT="1"/>
      <dgm:spPr>
        <a:solidFill>
          <a:srgbClr val="FFC000"/>
        </a:solidFill>
        <a:ln>
          <a:solidFill>
            <a:schemeClr val="tx1"/>
          </a:solidFill>
        </a:ln>
      </dgm:spPr>
      <dgm:t>
        <a:bodyPr/>
        <a:lstStyle/>
        <a:p>
          <a:r>
            <a:rPr lang="en-US" sz="2400" b="1" u="sng" dirty="0">
              <a:solidFill>
                <a:schemeClr val="tx1"/>
              </a:solidFill>
              <a:latin typeface="Arial" panose="020B0604020202020204" pitchFamily="34" charset="0"/>
              <a:cs typeface="Arial" panose="020B0604020202020204" pitchFamily="34" charset="0"/>
            </a:rPr>
            <a:t>L</a:t>
          </a:r>
          <a:endParaRPr lang="en-US" sz="2400" b="0" dirty="0">
            <a:solidFill>
              <a:schemeClr val="tx1"/>
            </a:solidFill>
            <a:latin typeface="Arial" panose="020B0604020202020204" pitchFamily="34" charset="0"/>
            <a:cs typeface="Arial" panose="020B0604020202020204" pitchFamily="34" charset="0"/>
          </a:endParaRPr>
        </a:p>
      </dgm:t>
    </dgm:pt>
    <dgm:pt modelId="{7ADFD56B-8873-4824-B399-C94FC3E01095}" type="parTrans" cxnId="{6134C344-DC99-40CE-B38C-61068FF4C8E3}">
      <dgm:prSet/>
      <dgm:spPr/>
      <dgm:t>
        <a:bodyPr/>
        <a:lstStyle/>
        <a:p>
          <a:endParaRPr lang="en-US"/>
        </a:p>
      </dgm:t>
    </dgm:pt>
    <dgm:pt modelId="{7C8A6A75-F4AF-43E1-97DB-EB2E3C6ECEFB}" type="sibTrans" cxnId="{6134C344-DC99-40CE-B38C-61068FF4C8E3}">
      <dgm:prSet/>
      <dgm:spPr>
        <a:solidFill>
          <a:schemeClr val="tx1"/>
        </a:solidFill>
      </dgm:spPr>
      <dgm:t>
        <a:bodyPr/>
        <a:lstStyle/>
        <a:p>
          <a:endParaRPr lang="en-US" dirty="0"/>
        </a:p>
      </dgm:t>
    </dgm:pt>
    <dgm:pt modelId="{118C5C69-FF25-40B9-BD54-AFF8068504FC}">
      <dgm:prSet phldrT="[Text]" custT="1"/>
      <dgm:spPr>
        <a:solidFill>
          <a:srgbClr val="00990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E</a:t>
          </a:r>
          <a:endParaRPr lang="en-US" sz="2400" b="0" dirty="0">
            <a:latin typeface="Arial" panose="020B0604020202020204" pitchFamily="34" charset="0"/>
            <a:cs typeface="Arial" panose="020B0604020202020204" pitchFamily="34" charset="0"/>
          </a:endParaRPr>
        </a:p>
      </dgm:t>
    </dgm:pt>
    <dgm:pt modelId="{BB6E95F9-2816-4D6F-8106-78A669A1889D}" type="parTrans" cxnId="{BED358D6-0F2E-48B2-816E-285CBBB75F29}">
      <dgm:prSet/>
      <dgm:spPr/>
      <dgm:t>
        <a:bodyPr/>
        <a:lstStyle/>
        <a:p>
          <a:endParaRPr lang="en-US"/>
        </a:p>
      </dgm:t>
    </dgm:pt>
    <dgm:pt modelId="{66863EB4-3319-4D2A-A938-6F2E715DA1DE}" type="sibTrans" cxnId="{BED358D6-0F2E-48B2-816E-285CBBB75F29}">
      <dgm:prSet/>
      <dgm:spPr>
        <a:solidFill>
          <a:schemeClr val="tx1"/>
        </a:solidFill>
      </dgm:spPr>
      <dgm:t>
        <a:bodyPr/>
        <a:lstStyle/>
        <a:p>
          <a:endParaRPr lang="en-US" dirty="0"/>
        </a:p>
      </dgm:t>
    </dgm:pt>
    <dgm:pt modelId="{8417B712-DD38-4BFC-BB18-FFD9330F1B3C}">
      <dgm:prSet phldrT="[Text]" custT="1"/>
      <dgm:spPr>
        <a:solidFill>
          <a:srgbClr val="0B36A6"/>
        </a:solidFill>
        <a:ln>
          <a:solidFill>
            <a:schemeClr val="tx1"/>
          </a:solidFill>
        </a:ln>
      </dgm:spPr>
      <dgm:t>
        <a:bodyPr/>
        <a:lstStyle/>
        <a:p>
          <a:r>
            <a:rPr lang="en-US" sz="2400" b="1" u="sng" dirty="0">
              <a:latin typeface="Arial" panose="020B0604020202020204" pitchFamily="34" charset="0"/>
              <a:cs typeface="Arial" panose="020B0604020202020204" pitchFamily="34" charset="0"/>
            </a:rPr>
            <a:t>A</a:t>
          </a:r>
          <a:endParaRPr lang="en-US" sz="2400" dirty="0">
            <a:latin typeface="Arial" panose="020B0604020202020204" pitchFamily="34" charset="0"/>
            <a:cs typeface="Arial" panose="020B0604020202020204" pitchFamily="34" charset="0"/>
          </a:endParaRPr>
        </a:p>
      </dgm:t>
    </dgm:pt>
    <dgm:pt modelId="{C55BA304-B46A-4CB3-8C53-D31C278DF0C2}" type="parTrans" cxnId="{57F8B6D4-DAD5-4DA7-A695-FCAAC402606B}">
      <dgm:prSet/>
      <dgm:spPr/>
      <dgm:t>
        <a:bodyPr/>
        <a:lstStyle/>
        <a:p>
          <a:endParaRPr lang="en-US"/>
        </a:p>
      </dgm:t>
    </dgm:pt>
    <dgm:pt modelId="{ECC3D1DE-D2E4-4368-AA74-FD2197D3D357}" type="sibTrans" cxnId="{57F8B6D4-DAD5-4DA7-A695-FCAAC402606B}">
      <dgm:prSet/>
      <dgm:spPr>
        <a:solidFill>
          <a:schemeClr val="tx1"/>
        </a:solidFill>
      </dgm:spPr>
      <dgm:t>
        <a:bodyPr/>
        <a:lstStyle/>
        <a:p>
          <a:endParaRPr lang="en-US" dirty="0"/>
        </a:p>
      </dgm:t>
    </dgm:pt>
    <dgm:pt modelId="{F2C1576F-73A4-4734-AA52-C72B803AAEAB}">
      <dgm:prSet phldrT="[Text]" custT="1"/>
      <dgm:spPr>
        <a:solidFill>
          <a:srgbClr val="7030A0"/>
        </a:solidFill>
        <a:ln>
          <a:solidFill>
            <a:schemeClr val="tx1"/>
          </a:solidFill>
        </a:ln>
      </dgm:spPr>
      <dgm:t>
        <a:bodyPr/>
        <a:lstStyle/>
        <a:p>
          <a:r>
            <a:rPr lang="en-US" sz="2400" b="1" u="sng" dirty="0">
              <a:latin typeface="Arial" panose="020B0604020202020204" pitchFamily="34" charset="0"/>
              <a:cs typeface="Arial" panose="020B0604020202020204" pitchFamily="34" charset="0"/>
            </a:rPr>
            <a:t>P</a:t>
          </a:r>
          <a:r>
            <a:rPr lang="en-US" sz="2400" b="1" u="none" dirty="0">
              <a:latin typeface="Arial" panose="020B0604020202020204" pitchFamily="34" charset="0"/>
              <a:cs typeface="Arial" panose="020B0604020202020204" pitchFamily="34" charset="0"/>
            </a:rPr>
            <a:t>artner</a:t>
          </a:r>
          <a:endParaRPr lang="en-US" sz="2400" b="0" dirty="0">
            <a:latin typeface="Arial" panose="020B0604020202020204" pitchFamily="34" charset="0"/>
            <a:cs typeface="Arial" panose="020B0604020202020204" pitchFamily="34" charset="0"/>
          </a:endParaRPr>
        </a:p>
      </dgm:t>
    </dgm:pt>
    <dgm:pt modelId="{ED5532A2-D96F-4833-815C-A393FAE217FB}" type="parTrans" cxnId="{A7C081A6-93E5-499E-A123-1474A40F47A9}">
      <dgm:prSet/>
      <dgm:spPr/>
      <dgm:t>
        <a:bodyPr/>
        <a:lstStyle/>
        <a:p>
          <a:endParaRPr lang="en-US"/>
        </a:p>
      </dgm:t>
    </dgm:pt>
    <dgm:pt modelId="{92FBFC34-7639-4AC2-8EBF-BD9110F8965C}" type="sibTrans" cxnId="{A7C081A6-93E5-499E-A123-1474A40F47A9}">
      <dgm:prSet/>
      <dgm:spPr/>
      <dgm:t>
        <a:bodyPr/>
        <a:lstStyle/>
        <a:p>
          <a:endParaRPr lang="en-US"/>
        </a:p>
      </dgm:t>
    </dgm:pt>
    <dgm:pt modelId="{D4361992-5903-4850-A2B3-ACF6622B4EE4}" type="pres">
      <dgm:prSet presAssocID="{CFC7BCC4-2847-483F-8ACA-ED009968658D}" presName="linearFlow" presStyleCnt="0">
        <dgm:presLayoutVars>
          <dgm:resizeHandles val="exact"/>
        </dgm:presLayoutVars>
      </dgm:prSet>
      <dgm:spPr/>
    </dgm:pt>
    <dgm:pt modelId="{32A8135F-7E78-4F31-B021-8C6A429BB4D1}" type="pres">
      <dgm:prSet presAssocID="{CEC55B69-E658-41A4-B981-4B12DB8719E5}" presName="node" presStyleLbl="node1" presStyleIdx="0" presStyleCnt="5">
        <dgm:presLayoutVars>
          <dgm:bulletEnabled val="1"/>
        </dgm:presLayoutVars>
      </dgm:prSet>
      <dgm:spPr/>
    </dgm:pt>
    <dgm:pt modelId="{15E0487A-AB1E-46CD-BDA9-90E0BD10A324}" type="pres">
      <dgm:prSet presAssocID="{B6FEC0EC-3BA8-44D9-BB51-C0055E9EC6A4}" presName="sibTrans" presStyleLbl="sibTrans2D1" presStyleIdx="0" presStyleCnt="4"/>
      <dgm:spPr/>
    </dgm:pt>
    <dgm:pt modelId="{231AAA02-4E26-45C3-AA56-E4D737346724}" type="pres">
      <dgm:prSet presAssocID="{B6FEC0EC-3BA8-44D9-BB51-C0055E9EC6A4}" presName="connectorText" presStyleLbl="sibTrans2D1" presStyleIdx="0" presStyleCnt="4"/>
      <dgm:spPr/>
    </dgm:pt>
    <dgm:pt modelId="{EC4ABC1B-6F1B-4874-B2BB-B29D5A21D087}" type="pres">
      <dgm:prSet presAssocID="{4E550268-28AE-4294-8F22-0A243C661731}" presName="node" presStyleLbl="node1" presStyleIdx="1" presStyleCnt="5">
        <dgm:presLayoutVars>
          <dgm:bulletEnabled val="1"/>
        </dgm:presLayoutVars>
      </dgm:prSet>
      <dgm:spPr/>
    </dgm:pt>
    <dgm:pt modelId="{05B763F5-381C-4400-971E-1CFC95232C6C}" type="pres">
      <dgm:prSet presAssocID="{7C8A6A75-F4AF-43E1-97DB-EB2E3C6ECEFB}" presName="sibTrans" presStyleLbl="sibTrans2D1" presStyleIdx="1" presStyleCnt="4"/>
      <dgm:spPr/>
    </dgm:pt>
    <dgm:pt modelId="{B1914B1A-2F88-4389-A9E2-24526F228582}" type="pres">
      <dgm:prSet presAssocID="{7C8A6A75-F4AF-43E1-97DB-EB2E3C6ECEFB}" presName="connectorText" presStyleLbl="sibTrans2D1" presStyleIdx="1" presStyleCnt="4"/>
      <dgm:spPr/>
    </dgm:pt>
    <dgm:pt modelId="{BC504F50-74A0-4B40-B707-42AB03CF6171}" type="pres">
      <dgm:prSet presAssocID="{118C5C69-FF25-40B9-BD54-AFF8068504FC}" presName="node" presStyleLbl="node1" presStyleIdx="2" presStyleCnt="5">
        <dgm:presLayoutVars>
          <dgm:bulletEnabled val="1"/>
        </dgm:presLayoutVars>
      </dgm:prSet>
      <dgm:spPr/>
    </dgm:pt>
    <dgm:pt modelId="{DC68F919-F36A-412F-AA3E-C03E04FE51FC}" type="pres">
      <dgm:prSet presAssocID="{66863EB4-3319-4D2A-A938-6F2E715DA1DE}" presName="sibTrans" presStyleLbl="sibTrans2D1" presStyleIdx="2" presStyleCnt="4"/>
      <dgm:spPr/>
    </dgm:pt>
    <dgm:pt modelId="{B0E85A5F-5FD8-40FB-B462-C18742454923}" type="pres">
      <dgm:prSet presAssocID="{66863EB4-3319-4D2A-A938-6F2E715DA1DE}" presName="connectorText" presStyleLbl="sibTrans2D1" presStyleIdx="2" presStyleCnt="4"/>
      <dgm:spPr/>
    </dgm:pt>
    <dgm:pt modelId="{9B3C065F-5258-4251-8A43-CCC61FB7D355}" type="pres">
      <dgm:prSet presAssocID="{8417B712-DD38-4BFC-BB18-FFD9330F1B3C}" presName="node" presStyleLbl="node1" presStyleIdx="3" presStyleCnt="5">
        <dgm:presLayoutVars>
          <dgm:bulletEnabled val="1"/>
        </dgm:presLayoutVars>
      </dgm:prSet>
      <dgm:spPr/>
    </dgm:pt>
    <dgm:pt modelId="{B3FECBD5-9340-4FFE-A78A-F206C5EF592C}" type="pres">
      <dgm:prSet presAssocID="{ECC3D1DE-D2E4-4368-AA74-FD2197D3D357}" presName="sibTrans" presStyleLbl="sibTrans2D1" presStyleIdx="3" presStyleCnt="4"/>
      <dgm:spPr/>
    </dgm:pt>
    <dgm:pt modelId="{204702A5-DC98-4584-A404-9C61078FDAA9}" type="pres">
      <dgm:prSet presAssocID="{ECC3D1DE-D2E4-4368-AA74-FD2197D3D357}" presName="connectorText" presStyleLbl="sibTrans2D1" presStyleIdx="3" presStyleCnt="4"/>
      <dgm:spPr/>
    </dgm:pt>
    <dgm:pt modelId="{54631473-14DE-4E11-803A-3ED189C9B311}" type="pres">
      <dgm:prSet presAssocID="{F2C1576F-73A4-4734-AA52-C72B803AAEAB}" presName="node" presStyleLbl="node1" presStyleIdx="4" presStyleCnt="5">
        <dgm:presLayoutVars>
          <dgm:bulletEnabled val="1"/>
        </dgm:presLayoutVars>
      </dgm:prSet>
      <dgm:spPr/>
    </dgm:pt>
  </dgm:ptLst>
  <dgm:cxnLst>
    <dgm:cxn modelId="{CD9D0E11-137B-49AB-BEDA-D8C261C0223E}" type="presOf" srcId="{B6FEC0EC-3BA8-44D9-BB51-C0055E9EC6A4}" destId="{15E0487A-AB1E-46CD-BDA9-90E0BD10A324}" srcOrd="0" destOrd="0" presId="urn:microsoft.com/office/officeart/2005/8/layout/process2"/>
    <dgm:cxn modelId="{4B437B32-249E-42AE-A6C5-333B30A50A75}" type="presOf" srcId="{7C8A6A75-F4AF-43E1-97DB-EB2E3C6ECEFB}" destId="{05B763F5-381C-4400-971E-1CFC95232C6C}" srcOrd="0" destOrd="0" presId="urn:microsoft.com/office/officeart/2005/8/layout/process2"/>
    <dgm:cxn modelId="{FA718F3F-1ADD-4CB1-A9EF-271A12AAC96B}" type="presOf" srcId="{8417B712-DD38-4BFC-BB18-FFD9330F1B3C}" destId="{9B3C065F-5258-4251-8A43-CCC61FB7D355}" srcOrd="0" destOrd="0" presId="urn:microsoft.com/office/officeart/2005/8/layout/process2"/>
    <dgm:cxn modelId="{6134C344-DC99-40CE-B38C-61068FF4C8E3}" srcId="{CFC7BCC4-2847-483F-8ACA-ED009968658D}" destId="{4E550268-28AE-4294-8F22-0A243C661731}" srcOrd="1" destOrd="0" parTransId="{7ADFD56B-8873-4824-B399-C94FC3E01095}" sibTransId="{7C8A6A75-F4AF-43E1-97DB-EB2E3C6ECEFB}"/>
    <dgm:cxn modelId="{922CC445-7CD6-4D56-A30C-8BEDEF028F28}" srcId="{CFC7BCC4-2847-483F-8ACA-ED009968658D}" destId="{CEC55B69-E658-41A4-B981-4B12DB8719E5}" srcOrd="0" destOrd="0" parTransId="{D0F277E5-E1B4-4158-A8B5-D47C9D989017}" sibTransId="{B6FEC0EC-3BA8-44D9-BB51-C0055E9EC6A4}"/>
    <dgm:cxn modelId="{FBF65348-E45D-4DDF-B3F1-1FEB4E5289FB}" type="presOf" srcId="{ECC3D1DE-D2E4-4368-AA74-FD2197D3D357}" destId="{204702A5-DC98-4584-A404-9C61078FDAA9}" srcOrd="1" destOrd="0" presId="urn:microsoft.com/office/officeart/2005/8/layout/process2"/>
    <dgm:cxn modelId="{7472B150-EF8A-49BB-9739-8AC1CDE86AB0}" type="presOf" srcId="{F2C1576F-73A4-4734-AA52-C72B803AAEAB}" destId="{54631473-14DE-4E11-803A-3ED189C9B311}" srcOrd="0" destOrd="0" presId="urn:microsoft.com/office/officeart/2005/8/layout/process2"/>
    <dgm:cxn modelId="{E9F9C95F-0735-4360-AF78-8328E48B1BF5}" type="presOf" srcId="{ECC3D1DE-D2E4-4368-AA74-FD2197D3D357}" destId="{B3FECBD5-9340-4FFE-A78A-F206C5EF592C}" srcOrd="0" destOrd="0" presId="urn:microsoft.com/office/officeart/2005/8/layout/process2"/>
    <dgm:cxn modelId="{F75A6A67-431E-46B5-BE8D-81293E2F64EC}" type="presOf" srcId="{66863EB4-3319-4D2A-A938-6F2E715DA1DE}" destId="{B0E85A5F-5FD8-40FB-B462-C18742454923}" srcOrd="1" destOrd="0" presId="urn:microsoft.com/office/officeart/2005/8/layout/process2"/>
    <dgm:cxn modelId="{D5E25079-0C38-45FB-8771-A6253707F176}" type="presOf" srcId="{118C5C69-FF25-40B9-BD54-AFF8068504FC}" destId="{BC504F50-74A0-4B40-B707-42AB03CF6171}" srcOrd="0" destOrd="0" presId="urn:microsoft.com/office/officeart/2005/8/layout/process2"/>
    <dgm:cxn modelId="{4FA09E8A-3155-411A-A813-0829AEBD8AAF}" type="presOf" srcId="{B6FEC0EC-3BA8-44D9-BB51-C0055E9EC6A4}" destId="{231AAA02-4E26-45C3-AA56-E4D737346724}" srcOrd="1" destOrd="0" presId="urn:microsoft.com/office/officeart/2005/8/layout/process2"/>
    <dgm:cxn modelId="{BCC2A9A3-151A-46BC-97CE-CB077C9FD31C}" type="presOf" srcId="{CFC7BCC4-2847-483F-8ACA-ED009968658D}" destId="{D4361992-5903-4850-A2B3-ACF6622B4EE4}" srcOrd="0" destOrd="0" presId="urn:microsoft.com/office/officeart/2005/8/layout/process2"/>
    <dgm:cxn modelId="{A7C081A6-93E5-499E-A123-1474A40F47A9}" srcId="{CFC7BCC4-2847-483F-8ACA-ED009968658D}" destId="{F2C1576F-73A4-4734-AA52-C72B803AAEAB}" srcOrd="4" destOrd="0" parTransId="{ED5532A2-D96F-4833-815C-A393FAE217FB}" sibTransId="{92FBFC34-7639-4AC2-8EBF-BD9110F8965C}"/>
    <dgm:cxn modelId="{E27789A8-A90F-49E1-9123-2F4CD16EFADD}" type="presOf" srcId="{7C8A6A75-F4AF-43E1-97DB-EB2E3C6ECEFB}" destId="{B1914B1A-2F88-4389-A9E2-24526F228582}" srcOrd="1" destOrd="0" presId="urn:microsoft.com/office/officeart/2005/8/layout/process2"/>
    <dgm:cxn modelId="{2FB787B7-1BBC-45F5-8E60-44B73CADF1A6}" type="presOf" srcId="{66863EB4-3319-4D2A-A938-6F2E715DA1DE}" destId="{DC68F919-F36A-412F-AA3E-C03E04FE51FC}" srcOrd="0" destOrd="0" presId="urn:microsoft.com/office/officeart/2005/8/layout/process2"/>
    <dgm:cxn modelId="{57F8B6D4-DAD5-4DA7-A695-FCAAC402606B}" srcId="{CFC7BCC4-2847-483F-8ACA-ED009968658D}" destId="{8417B712-DD38-4BFC-BB18-FFD9330F1B3C}" srcOrd="3" destOrd="0" parTransId="{C55BA304-B46A-4CB3-8C53-D31C278DF0C2}" sibTransId="{ECC3D1DE-D2E4-4368-AA74-FD2197D3D357}"/>
    <dgm:cxn modelId="{BED358D6-0F2E-48B2-816E-285CBBB75F29}" srcId="{CFC7BCC4-2847-483F-8ACA-ED009968658D}" destId="{118C5C69-FF25-40B9-BD54-AFF8068504FC}" srcOrd="2" destOrd="0" parTransId="{BB6E95F9-2816-4D6F-8106-78A669A1889D}" sibTransId="{66863EB4-3319-4D2A-A938-6F2E715DA1DE}"/>
    <dgm:cxn modelId="{B9CD38DD-D2CC-4159-A91F-2A6DEA83D01E}" type="presOf" srcId="{4E550268-28AE-4294-8F22-0A243C661731}" destId="{EC4ABC1B-6F1B-4874-B2BB-B29D5A21D087}" srcOrd="0" destOrd="0" presId="urn:microsoft.com/office/officeart/2005/8/layout/process2"/>
    <dgm:cxn modelId="{A93B07E3-C143-4EF7-9FB4-7884E2724DB6}" type="presOf" srcId="{CEC55B69-E658-41A4-B981-4B12DB8719E5}" destId="{32A8135F-7E78-4F31-B021-8C6A429BB4D1}" srcOrd="0" destOrd="0" presId="urn:microsoft.com/office/officeart/2005/8/layout/process2"/>
    <dgm:cxn modelId="{4F41DB72-EF4E-4418-BDEF-81A662EE58B8}" type="presParOf" srcId="{D4361992-5903-4850-A2B3-ACF6622B4EE4}" destId="{32A8135F-7E78-4F31-B021-8C6A429BB4D1}" srcOrd="0" destOrd="0" presId="urn:microsoft.com/office/officeart/2005/8/layout/process2"/>
    <dgm:cxn modelId="{A22F6482-D468-453D-8ED1-CD773243478A}" type="presParOf" srcId="{D4361992-5903-4850-A2B3-ACF6622B4EE4}" destId="{15E0487A-AB1E-46CD-BDA9-90E0BD10A324}" srcOrd="1" destOrd="0" presId="urn:microsoft.com/office/officeart/2005/8/layout/process2"/>
    <dgm:cxn modelId="{8E650AB8-BEEE-45B9-8C85-327F6CD3E44A}" type="presParOf" srcId="{15E0487A-AB1E-46CD-BDA9-90E0BD10A324}" destId="{231AAA02-4E26-45C3-AA56-E4D737346724}" srcOrd="0" destOrd="0" presId="urn:microsoft.com/office/officeart/2005/8/layout/process2"/>
    <dgm:cxn modelId="{CAE12B09-A2EB-41D9-8BE6-31D407F6AB00}" type="presParOf" srcId="{D4361992-5903-4850-A2B3-ACF6622B4EE4}" destId="{EC4ABC1B-6F1B-4874-B2BB-B29D5A21D087}" srcOrd="2" destOrd="0" presId="urn:microsoft.com/office/officeart/2005/8/layout/process2"/>
    <dgm:cxn modelId="{379090E8-ED28-4317-A946-032A50F66D68}" type="presParOf" srcId="{D4361992-5903-4850-A2B3-ACF6622B4EE4}" destId="{05B763F5-381C-4400-971E-1CFC95232C6C}" srcOrd="3" destOrd="0" presId="urn:microsoft.com/office/officeart/2005/8/layout/process2"/>
    <dgm:cxn modelId="{DD9A6764-451D-4F6F-8A72-B8D48A2FCDD6}" type="presParOf" srcId="{05B763F5-381C-4400-971E-1CFC95232C6C}" destId="{B1914B1A-2F88-4389-A9E2-24526F228582}" srcOrd="0" destOrd="0" presId="urn:microsoft.com/office/officeart/2005/8/layout/process2"/>
    <dgm:cxn modelId="{365BC13E-25DD-4DDF-B5A2-4CADA0257C0A}" type="presParOf" srcId="{D4361992-5903-4850-A2B3-ACF6622B4EE4}" destId="{BC504F50-74A0-4B40-B707-42AB03CF6171}" srcOrd="4" destOrd="0" presId="urn:microsoft.com/office/officeart/2005/8/layout/process2"/>
    <dgm:cxn modelId="{89093761-334C-477B-8968-8D7F7039C53F}" type="presParOf" srcId="{D4361992-5903-4850-A2B3-ACF6622B4EE4}" destId="{DC68F919-F36A-412F-AA3E-C03E04FE51FC}" srcOrd="5" destOrd="0" presId="urn:microsoft.com/office/officeart/2005/8/layout/process2"/>
    <dgm:cxn modelId="{1DF221CF-C559-42CE-9C45-F12ADA9004EF}" type="presParOf" srcId="{DC68F919-F36A-412F-AA3E-C03E04FE51FC}" destId="{B0E85A5F-5FD8-40FB-B462-C18742454923}" srcOrd="0" destOrd="0" presId="urn:microsoft.com/office/officeart/2005/8/layout/process2"/>
    <dgm:cxn modelId="{97439F2E-3786-4711-BB1C-D498455C1D1F}" type="presParOf" srcId="{D4361992-5903-4850-A2B3-ACF6622B4EE4}" destId="{9B3C065F-5258-4251-8A43-CCC61FB7D355}" srcOrd="6" destOrd="0" presId="urn:microsoft.com/office/officeart/2005/8/layout/process2"/>
    <dgm:cxn modelId="{9A6E8B33-FE89-43E2-9B18-F444B4B2FC56}" type="presParOf" srcId="{D4361992-5903-4850-A2B3-ACF6622B4EE4}" destId="{B3FECBD5-9340-4FFE-A78A-F206C5EF592C}" srcOrd="7" destOrd="0" presId="urn:microsoft.com/office/officeart/2005/8/layout/process2"/>
    <dgm:cxn modelId="{15856755-F3E1-4BFF-A9A6-0270BF4ED0A6}" type="presParOf" srcId="{B3FECBD5-9340-4FFE-A78A-F206C5EF592C}" destId="{204702A5-DC98-4584-A404-9C61078FDAA9}" srcOrd="0" destOrd="0" presId="urn:microsoft.com/office/officeart/2005/8/layout/process2"/>
    <dgm:cxn modelId="{B9E9D24E-21AF-4015-AC30-3D37681451E0}" type="presParOf" srcId="{D4361992-5903-4850-A2B3-ACF6622B4EE4}" destId="{54631473-14DE-4E11-803A-3ED189C9B311}"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3200" b="0" dirty="0">
              <a:solidFill>
                <a:schemeClr val="bg1"/>
              </a:solidFill>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4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3200" b="0" dirty="0">
              <a:solidFill>
                <a:schemeClr val="bg1"/>
              </a:solidFill>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3200" b="0" dirty="0">
              <a:solidFill>
                <a:schemeClr val="bg1"/>
              </a:solidFill>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ScaleX="146582" custScaleY="144505"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4400" b="1" u="none"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3200" b="0" dirty="0">
              <a:solidFill>
                <a:schemeClr val="bg1"/>
              </a:solidFill>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3200" b="0" dirty="0">
              <a:solidFill>
                <a:schemeClr val="bg1"/>
              </a:solidFill>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3200" b="0" dirty="0">
              <a:solidFill>
                <a:schemeClr val="tx1"/>
              </a:solidFill>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320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ScaleX="141569" custScaleY="141569"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3200" b="0" dirty="0">
              <a:solidFill>
                <a:schemeClr val="bg1"/>
              </a:solidFill>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3200" b="0" dirty="0">
              <a:solidFill>
                <a:schemeClr val="bg1"/>
              </a:solidFill>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4400" b="1" u="none"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3200" b="0" dirty="0">
              <a:solidFill>
                <a:schemeClr val="bg1"/>
              </a:solidFill>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3200" b="0">
            <a:solidFill>
              <a:schemeClr val="tx1"/>
            </a:solidFill>
            <a:effectLst/>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ScaleX="147630" custScaleY="147630"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32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32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32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r>
            <a:rPr lang="en-US" sz="4000" b="1" u="none"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gm:t>
    </dgm:pt>
    <dgm:pt modelId="{C55833B3-13CF-004C-A358-C40EE885DA71}" type="parTrans" cxnId="{B69E40A0-0019-D645-BC28-CAC2DE73E921}">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3200" b="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ScaleX="171220" custScaleY="155082"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5B65F3D3-23A8-7D4D-9AB1-950C90D249FA}" type="par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r>
            <a:rPr lang="en-US"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gm:t>
    </dgm:pt>
    <dgm:pt modelId="{E86DF768-DDFF-C147-B756-53F241A7B591}" type="par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1E47DD06-A4B3-AD49-8B66-D28064E3BA00}" type="par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C55833B3-13CF-004C-A358-C40EE885DA71}" type="par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r>
            <a:rPr lang="en-US"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gm:t>
    </dgm:pt>
    <dgm:pt modelId="{5B65F3D3-23A8-7D4D-9AB1-950C90D249FA}" type="par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E86DF768-DDFF-C147-B756-53F241A7B591}" type="par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1E47DD06-A4B3-AD49-8B66-D28064E3BA00}" type="par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C55833B3-13CF-004C-A358-C40EE885DA71}" type="par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146A426-DD2A-E147-A285-8F55A2C45298}" type="doc">
      <dgm:prSet loTypeId="urn:microsoft.com/office/officeart/2005/8/layout/chart3" loCatId="" qsTypeId="urn:microsoft.com/office/officeart/2005/8/quickstyle/simple4" qsCatId="simple" csTypeId="urn:microsoft.com/office/officeart/2005/8/colors/accent1_2" csCatId="accent1" phldr="1"/>
      <dgm:spPr/>
    </dgm:pt>
    <dgm:pt modelId="{59688D32-34B1-5B4E-8FE0-E92237B8D83C}">
      <dgm:prSet phldrT="[Text]" custT="1"/>
      <dgm:spPr>
        <a:solidFill>
          <a:srgbClr val="FF00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5B65F3D3-23A8-7D4D-9AB1-950C90D249FA}" type="par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B5A2D63-C2AF-4543-91B3-78D432ED367D}" type="sibTrans" cxnId="{9C7D9B3F-1F1A-3E41-B7B6-C9EE32C376D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839D9534-6DD6-B04B-B0CF-343832373F93}">
      <dgm:prSet phldrT="[Text]" custT="1"/>
      <dgm:spPr>
        <a:solidFill>
          <a:srgbClr val="0099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E86DF768-DDFF-C147-B756-53F241A7B591}" type="par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016E4BAC-E284-0F4B-A857-07ED70B52F06}" type="sibTrans" cxnId="{A5708A97-AF0C-044E-9D43-05D2F443C31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2D579C57-C7F3-BE4B-985A-E7CDE15A7782}">
      <dgm:prSet phldrT="[Text]" custT="1"/>
      <dgm:spPr>
        <a:solidFill>
          <a:srgbClr val="0B36A6"/>
        </a:solidFill>
      </dgm:spPr>
      <dgm:t>
        <a:bodyPr/>
        <a:lstStyle/>
        <a:p>
          <a:r>
            <a:rPr lang="en-US"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gm:t>
    </dgm:pt>
    <dgm:pt modelId="{1E47DD06-A4B3-AD49-8B66-D28064E3BA00}" type="par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7608231D-D97F-914B-BD1F-9247DFE130E1}" type="sibTrans" cxnId="{529B79DE-CFCC-A540-A262-3B17030E36FE}">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13405EA-AEF1-BD4B-85D9-2185DE52E21F}">
      <dgm:prSet phldrT="[Text]" custT="1"/>
      <dgm:spPr>
        <a:solidFill>
          <a:srgbClr val="FFC000"/>
        </a:solidFill>
      </dgm:spPr>
      <dgm:t>
        <a:bodyPr/>
        <a:lstStyle/>
        <a:p>
          <a:endParaRPr lang="en-US" sz="2400" b="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C55833B3-13CF-004C-A358-C40EE885DA71}" type="par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3657FE53-1E2F-8C43-9F2E-992B17F70CE9}" type="sibTrans" cxnId="{B69E40A0-0019-D645-BC28-CAC2DE73E92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A7615A33-A824-8D47-A8C4-DC1943021AE3}" type="pres">
      <dgm:prSet presAssocID="{6146A426-DD2A-E147-A285-8F55A2C45298}" presName="compositeShape" presStyleCnt="0">
        <dgm:presLayoutVars>
          <dgm:chMax val="7"/>
          <dgm:dir/>
          <dgm:resizeHandles val="exact"/>
        </dgm:presLayoutVars>
      </dgm:prSet>
      <dgm:spPr/>
    </dgm:pt>
    <dgm:pt modelId="{FB7DAD6B-BD10-B840-BB5B-300F87C3CF36}" type="pres">
      <dgm:prSet presAssocID="{6146A426-DD2A-E147-A285-8F55A2C45298}" presName="wedge1" presStyleLbl="node1" presStyleIdx="0" presStyleCnt="4" custLinFactNeighborX="-383"/>
      <dgm:spPr/>
    </dgm:pt>
    <dgm:pt modelId="{70775C48-1A57-0E45-93AE-3144952E0FA9}" type="pres">
      <dgm:prSet presAssocID="{6146A426-DD2A-E147-A285-8F55A2C45298}" presName="wedge1Tx" presStyleLbl="node1" presStyleIdx="0" presStyleCnt="4">
        <dgm:presLayoutVars>
          <dgm:chMax val="0"/>
          <dgm:chPref val="0"/>
          <dgm:bulletEnabled val="1"/>
        </dgm:presLayoutVars>
      </dgm:prSet>
      <dgm:spPr/>
    </dgm:pt>
    <dgm:pt modelId="{94E68C01-EEB8-F24F-BC15-F076E913A6A3}" type="pres">
      <dgm:prSet presAssocID="{6146A426-DD2A-E147-A285-8F55A2C45298}" presName="wedge2" presStyleLbl="node1" presStyleIdx="1" presStyleCnt="4" custLinFactNeighborX="3949" custLinFactNeighborY="-2225"/>
      <dgm:spPr/>
    </dgm:pt>
    <dgm:pt modelId="{35736F06-1F9B-424E-99C5-952CD25838E2}" type="pres">
      <dgm:prSet presAssocID="{6146A426-DD2A-E147-A285-8F55A2C45298}" presName="wedge2Tx" presStyleLbl="node1" presStyleIdx="1" presStyleCnt="4">
        <dgm:presLayoutVars>
          <dgm:chMax val="0"/>
          <dgm:chPref val="0"/>
          <dgm:bulletEnabled val="1"/>
        </dgm:presLayoutVars>
      </dgm:prSet>
      <dgm:spPr/>
    </dgm:pt>
    <dgm:pt modelId="{598129B5-8E05-3E43-BD1B-16B58CE5D28A}" type="pres">
      <dgm:prSet presAssocID="{6146A426-DD2A-E147-A285-8F55A2C45298}" presName="wedge3" presStyleLbl="node1" presStyleIdx="2" presStyleCnt="4" custLinFactNeighborX="1532" custLinFactNeighborY="-2315"/>
      <dgm:spPr/>
    </dgm:pt>
    <dgm:pt modelId="{856AC6C3-FFAA-3E4A-8D16-32DAE2641870}" type="pres">
      <dgm:prSet presAssocID="{6146A426-DD2A-E147-A285-8F55A2C45298}" presName="wedge3Tx" presStyleLbl="node1" presStyleIdx="2" presStyleCnt="4">
        <dgm:presLayoutVars>
          <dgm:chMax val="0"/>
          <dgm:chPref val="0"/>
          <dgm:bulletEnabled val="1"/>
        </dgm:presLayoutVars>
      </dgm:prSet>
      <dgm:spPr/>
    </dgm:pt>
    <dgm:pt modelId="{53E9B685-7FCC-F34A-A75F-19284B29A789}" type="pres">
      <dgm:prSet presAssocID="{6146A426-DD2A-E147-A285-8F55A2C45298}" presName="wedge4" presStyleLbl="node1" presStyleIdx="3" presStyleCnt="4" custLinFactNeighborX="2088" custLinFactNeighborY="-4332"/>
      <dgm:spPr/>
    </dgm:pt>
    <dgm:pt modelId="{3C0EF74A-1885-8242-850C-D0AC73D48064}" type="pres">
      <dgm:prSet presAssocID="{6146A426-DD2A-E147-A285-8F55A2C45298}" presName="wedge4Tx" presStyleLbl="node1" presStyleIdx="3" presStyleCnt="4">
        <dgm:presLayoutVars>
          <dgm:chMax val="0"/>
          <dgm:chPref val="0"/>
          <dgm:bulletEnabled val="1"/>
        </dgm:presLayoutVars>
      </dgm:prSet>
      <dgm:spPr/>
    </dgm:pt>
  </dgm:ptLst>
  <dgm:cxnLst>
    <dgm:cxn modelId="{4781210E-09FA-574F-A326-B011837144AC}" type="presOf" srcId="{2D579C57-C7F3-BE4B-985A-E7CDE15A7782}" destId="{94E68C01-EEB8-F24F-BC15-F076E913A6A3}" srcOrd="0" destOrd="0" presId="urn:microsoft.com/office/officeart/2005/8/layout/chart3"/>
    <dgm:cxn modelId="{9C7D9B3F-1F1A-3E41-B7B6-C9EE32C376DE}" srcId="{6146A426-DD2A-E147-A285-8F55A2C45298}" destId="{59688D32-34B1-5B4E-8FE0-E92237B8D83C}" srcOrd="0" destOrd="0" parTransId="{5B65F3D3-23A8-7D4D-9AB1-950C90D249FA}" sibTransId="{6B5A2D63-C2AF-4543-91B3-78D432ED367D}"/>
    <dgm:cxn modelId="{A958E740-8CC9-F340-B4B0-2AA6A23B9ED2}" type="presOf" srcId="{613405EA-AEF1-BD4B-85D9-2185DE52E21F}" destId="{856AC6C3-FFAA-3E4A-8D16-32DAE2641870}" srcOrd="1" destOrd="0" presId="urn:microsoft.com/office/officeart/2005/8/layout/chart3"/>
    <dgm:cxn modelId="{833C3043-59DF-4741-85E3-99C885482867}" type="presOf" srcId="{839D9534-6DD6-B04B-B0CF-343832373F93}" destId="{53E9B685-7FCC-F34A-A75F-19284B29A789}" srcOrd="0" destOrd="0" presId="urn:microsoft.com/office/officeart/2005/8/layout/chart3"/>
    <dgm:cxn modelId="{7C76525C-ACBF-0D41-AB6D-A703B427C8AB}" type="presOf" srcId="{59688D32-34B1-5B4E-8FE0-E92237B8D83C}" destId="{FB7DAD6B-BD10-B840-BB5B-300F87C3CF36}" srcOrd="0" destOrd="0" presId="urn:microsoft.com/office/officeart/2005/8/layout/chart3"/>
    <dgm:cxn modelId="{A5708A97-AF0C-044E-9D43-05D2F443C311}" srcId="{6146A426-DD2A-E147-A285-8F55A2C45298}" destId="{839D9534-6DD6-B04B-B0CF-343832373F93}" srcOrd="3" destOrd="0" parTransId="{E86DF768-DDFF-C147-B756-53F241A7B591}" sibTransId="{016E4BAC-E284-0F4B-A857-07ED70B52F06}"/>
    <dgm:cxn modelId="{B69E40A0-0019-D645-BC28-CAC2DE73E921}" srcId="{6146A426-DD2A-E147-A285-8F55A2C45298}" destId="{613405EA-AEF1-BD4B-85D9-2185DE52E21F}" srcOrd="2" destOrd="0" parTransId="{C55833B3-13CF-004C-A358-C40EE885DA71}" sibTransId="{3657FE53-1E2F-8C43-9F2E-992B17F70CE9}"/>
    <dgm:cxn modelId="{B78D0AA2-92FB-7D4D-B4A2-7784E3C82B3C}" type="presOf" srcId="{6146A426-DD2A-E147-A285-8F55A2C45298}" destId="{A7615A33-A824-8D47-A8C4-DC1943021AE3}" srcOrd="0" destOrd="0" presId="urn:microsoft.com/office/officeart/2005/8/layout/chart3"/>
    <dgm:cxn modelId="{B66499A5-F682-8543-9878-4DD14FF6967A}" type="presOf" srcId="{59688D32-34B1-5B4E-8FE0-E92237B8D83C}" destId="{70775C48-1A57-0E45-93AE-3144952E0FA9}" srcOrd="1" destOrd="0" presId="urn:microsoft.com/office/officeart/2005/8/layout/chart3"/>
    <dgm:cxn modelId="{529B79DE-CFCC-A540-A262-3B17030E36FE}" srcId="{6146A426-DD2A-E147-A285-8F55A2C45298}" destId="{2D579C57-C7F3-BE4B-985A-E7CDE15A7782}" srcOrd="1" destOrd="0" parTransId="{1E47DD06-A4B3-AD49-8B66-D28064E3BA00}" sibTransId="{7608231D-D97F-914B-BD1F-9247DFE130E1}"/>
    <dgm:cxn modelId="{4A8462E1-C39E-794A-BEB0-0D1C5032AA8D}" type="presOf" srcId="{839D9534-6DD6-B04B-B0CF-343832373F93}" destId="{3C0EF74A-1885-8242-850C-D0AC73D48064}" srcOrd="1" destOrd="0" presId="urn:microsoft.com/office/officeart/2005/8/layout/chart3"/>
    <dgm:cxn modelId="{CC6760EA-282E-2A4A-93C5-EA744C9AD53D}" type="presOf" srcId="{2D579C57-C7F3-BE4B-985A-E7CDE15A7782}" destId="{35736F06-1F9B-424E-99C5-952CD25838E2}" srcOrd="1" destOrd="0" presId="urn:microsoft.com/office/officeart/2005/8/layout/chart3"/>
    <dgm:cxn modelId="{0382D4FE-BB2F-4B44-80DD-69DB243D64D3}" type="presOf" srcId="{613405EA-AEF1-BD4B-85D9-2185DE52E21F}" destId="{598129B5-8E05-3E43-BD1B-16B58CE5D28A}" srcOrd="0" destOrd="0" presId="urn:microsoft.com/office/officeart/2005/8/layout/chart3"/>
    <dgm:cxn modelId="{B978ACAF-0C4E-2F44-BA16-D8BBADA34987}" type="presParOf" srcId="{A7615A33-A824-8D47-A8C4-DC1943021AE3}" destId="{FB7DAD6B-BD10-B840-BB5B-300F87C3CF36}" srcOrd="0" destOrd="0" presId="urn:microsoft.com/office/officeart/2005/8/layout/chart3"/>
    <dgm:cxn modelId="{699BE10D-E949-3746-BE03-CC7DA54F065D}" type="presParOf" srcId="{A7615A33-A824-8D47-A8C4-DC1943021AE3}" destId="{70775C48-1A57-0E45-93AE-3144952E0FA9}" srcOrd="1" destOrd="0" presId="urn:microsoft.com/office/officeart/2005/8/layout/chart3"/>
    <dgm:cxn modelId="{EB3B1721-B340-8846-A2E2-5FEAEA073DD6}" type="presParOf" srcId="{A7615A33-A824-8D47-A8C4-DC1943021AE3}" destId="{94E68C01-EEB8-F24F-BC15-F076E913A6A3}" srcOrd="2" destOrd="0" presId="urn:microsoft.com/office/officeart/2005/8/layout/chart3"/>
    <dgm:cxn modelId="{9011D0C2-77D1-EE48-B1E3-2728224CA0EF}" type="presParOf" srcId="{A7615A33-A824-8D47-A8C4-DC1943021AE3}" destId="{35736F06-1F9B-424E-99C5-952CD25838E2}" srcOrd="3" destOrd="0" presId="urn:microsoft.com/office/officeart/2005/8/layout/chart3"/>
    <dgm:cxn modelId="{4941BB25-0880-A240-8F08-4E5D177DBD7B}" type="presParOf" srcId="{A7615A33-A824-8D47-A8C4-DC1943021AE3}" destId="{598129B5-8E05-3E43-BD1B-16B58CE5D28A}" srcOrd="4" destOrd="0" presId="urn:microsoft.com/office/officeart/2005/8/layout/chart3"/>
    <dgm:cxn modelId="{745F0715-742F-2D49-8AD5-16DA17A3F499}" type="presParOf" srcId="{A7615A33-A824-8D47-A8C4-DC1943021AE3}" destId="{856AC6C3-FFAA-3E4A-8D16-32DAE2641870}" srcOrd="5" destOrd="0" presId="urn:microsoft.com/office/officeart/2005/8/layout/chart3"/>
    <dgm:cxn modelId="{E8949675-F6BB-0340-900E-25D262EA1E16}" type="presParOf" srcId="{A7615A33-A824-8D47-A8C4-DC1943021AE3}" destId="{53E9B685-7FCC-F34A-A75F-19284B29A789}" srcOrd="6" destOrd="0" presId="urn:microsoft.com/office/officeart/2005/8/layout/chart3"/>
    <dgm:cxn modelId="{A32BCC1E-C298-E14E-8F3A-EB684649C2E5}" type="presParOf" srcId="{A7615A33-A824-8D47-A8C4-DC1943021AE3}" destId="{3C0EF74A-1885-8242-850C-D0AC73D48064}" srcOrd="7"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575165" y="139282"/>
          <a:ext cx="1877967" cy="1877967"/>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sp:txBody>
      <dsp:txXfrm>
        <a:off x="1535611" y="486706"/>
        <a:ext cx="693059" cy="558918"/>
      </dsp:txXfrm>
    </dsp:sp>
    <dsp:sp modelId="{94E68C01-EEB8-F24F-BC15-F076E913A6A3}">
      <dsp:nvSpPr>
        <dsp:cNvPr id="0" name=""/>
        <dsp:cNvSpPr/>
      </dsp:nvSpPr>
      <dsp:spPr>
        <a:xfrm>
          <a:off x="577376" y="176640"/>
          <a:ext cx="1877967" cy="1877967"/>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sp:txBody>
      <dsp:txXfrm>
        <a:off x="1549895" y="1149159"/>
        <a:ext cx="693059" cy="558918"/>
      </dsp:txXfrm>
    </dsp:sp>
    <dsp:sp modelId="{598129B5-8E05-3E43-BD1B-16B58CE5D28A}">
      <dsp:nvSpPr>
        <dsp:cNvPr id="0" name=""/>
        <dsp:cNvSpPr/>
      </dsp:nvSpPr>
      <dsp:spPr>
        <a:xfrm>
          <a:off x="531986" y="174950"/>
          <a:ext cx="1877967" cy="1877967"/>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sp:txBody>
      <dsp:txXfrm>
        <a:off x="744375" y="1147469"/>
        <a:ext cx="693059" cy="558918"/>
      </dsp:txXfrm>
    </dsp:sp>
    <dsp:sp modelId="{53E9B685-7FCC-F34A-A75F-19284B29A789}">
      <dsp:nvSpPr>
        <dsp:cNvPr id="0" name=""/>
        <dsp:cNvSpPr/>
      </dsp:nvSpPr>
      <dsp:spPr>
        <a:xfrm>
          <a:off x="542427" y="137071"/>
          <a:ext cx="1877967" cy="1877967"/>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sp:txBody>
      <dsp:txXfrm>
        <a:off x="754816" y="483601"/>
        <a:ext cx="693059" cy="55891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642772" y="114088"/>
          <a:ext cx="1538273" cy="1538273"/>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1429489" y="398669"/>
        <a:ext cx="567696" cy="457819"/>
      </dsp:txXfrm>
    </dsp:sp>
    <dsp:sp modelId="{94E68C01-EEB8-F24F-BC15-F076E913A6A3}">
      <dsp:nvSpPr>
        <dsp:cNvPr id="0" name=""/>
        <dsp:cNvSpPr/>
      </dsp:nvSpPr>
      <dsp:spPr>
        <a:xfrm>
          <a:off x="644583" y="144689"/>
          <a:ext cx="1538273" cy="1538273"/>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1441189" y="941295"/>
        <a:ext cx="567696" cy="457819"/>
      </dsp:txXfrm>
    </dsp:sp>
    <dsp:sp modelId="{598129B5-8E05-3E43-BD1B-16B58CE5D28A}">
      <dsp:nvSpPr>
        <dsp:cNvPr id="0" name=""/>
        <dsp:cNvSpPr/>
      </dsp:nvSpPr>
      <dsp:spPr>
        <a:xfrm>
          <a:off x="607403" y="143304"/>
          <a:ext cx="1538273" cy="1538273"/>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sp:txBody>
      <dsp:txXfrm>
        <a:off x="781374" y="939910"/>
        <a:ext cx="567696" cy="457819"/>
      </dsp:txXfrm>
    </dsp:sp>
    <dsp:sp modelId="{53E9B685-7FCC-F34A-A75F-19284B29A789}">
      <dsp:nvSpPr>
        <dsp:cNvPr id="0" name=""/>
        <dsp:cNvSpPr/>
      </dsp:nvSpPr>
      <dsp:spPr>
        <a:xfrm>
          <a:off x="615956" y="112277"/>
          <a:ext cx="1538273" cy="1538273"/>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789927" y="396125"/>
        <a:ext cx="567696" cy="45781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608404" y="535"/>
          <a:ext cx="1678361"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626770" y="18901"/>
        <a:ext cx="1641629"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608404" y="941124"/>
          <a:ext cx="1678361"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r>
            <a:rPr lang="en-US" sz="2400" b="0" kern="1200" dirty="0">
              <a:solidFill>
                <a:schemeClr val="tx1"/>
              </a:solidFill>
              <a:latin typeface="Arial" panose="020B0604020202020204" pitchFamily="34" charset="0"/>
              <a:cs typeface="Arial" panose="020B0604020202020204" pitchFamily="34" charset="0"/>
            </a:rPr>
            <a:t>isten</a:t>
          </a:r>
        </a:p>
      </dsp:txBody>
      <dsp:txXfrm>
        <a:off x="2626770" y="959490"/>
        <a:ext cx="1641629"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608404" y="1881712"/>
          <a:ext cx="1678361"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mpathize</a:t>
          </a:r>
        </a:p>
      </dsp:txBody>
      <dsp:txXfrm>
        <a:off x="2626770" y="1900078"/>
        <a:ext cx="1641629"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608404" y="2822300"/>
          <a:ext cx="1678361"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r>
            <a:rPr lang="en-US" sz="2400" b="0" kern="1200" dirty="0">
              <a:latin typeface="Arial" panose="020B0604020202020204" pitchFamily="34" charset="0"/>
              <a:cs typeface="Arial" panose="020B0604020202020204" pitchFamily="34" charset="0"/>
            </a:rPr>
            <a:t>gree</a:t>
          </a:r>
          <a:endParaRPr lang="en-US" sz="2400" kern="1200" dirty="0">
            <a:latin typeface="Arial" panose="020B0604020202020204" pitchFamily="34" charset="0"/>
            <a:cs typeface="Arial" panose="020B0604020202020204" pitchFamily="34" charset="0"/>
          </a:endParaRPr>
        </a:p>
      </dsp:txBody>
      <dsp:txXfrm>
        <a:off x="2626770" y="2840666"/>
        <a:ext cx="1641629"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608404" y="3762888"/>
          <a:ext cx="1678361"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r>
            <a:rPr lang="en-US" sz="2400" b="0" kern="1200" dirty="0">
              <a:latin typeface="Arial" panose="020B0604020202020204" pitchFamily="34" charset="0"/>
              <a:cs typeface="Arial" panose="020B0604020202020204" pitchFamily="34" charset="0"/>
            </a:rPr>
            <a:t>artner</a:t>
          </a:r>
        </a:p>
      </dsp:txBody>
      <dsp:txXfrm>
        <a:off x="2626770" y="3781254"/>
        <a:ext cx="1641629" cy="59032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ngage</a:t>
          </a: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883232" y="535"/>
          <a:ext cx="1128705"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8901"/>
        <a:ext cx="1091973"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883232" y="941124"/>
          <a:ext cx="1128705"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r>
            <a:rPr lang="en-US" sz="2400" b="0" kern="1200" dirty="0">
              <a:solidFill>
                <a:schemeClr val="tx1"/>
              </a:solidFill>
              <a:latin typeface="Arial" panose="020B0604020202020204" pitchFamily="34" charset="0"/>
              <a:cs typeface="Arial" panose="020B0604020202020204" pitchFamily="34" charset="0"/>
            </a:rPr>
            <a:t>isten</a:t>
          </a:r>
        </a:p>
      </dsp:txBody>
      <dsp:txXfrm>
        <a:off x="2901598" y="959490"/>
        <a:ext cx="1091973"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883232" y="1881712"/>
          <a:ext cx="1128705"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900078"/>
        <a:ext cx="1091973"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883232" y="2822300"/>
          <a:ext cx="1128705"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901598" y="2840666"/>
        <a:ext cx="1091973"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883232" y="3762888"/>
          <a:ext cx="1128705"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901598" y="3781254"/>
        <a:ext cx="1091973" cy="59032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603015" y="535"/>
          <a:ext cx="1689139"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621381" y="18901"/>
        <a:ext cx="1652407"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603015" y="941124"/>
          <a:ext cx="1689139"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621381" y="959490"/>
        <a:ext cx="1652407"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603015" y="1881712"/>
          <a:ext cx="1689139"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r>
            <a:rPr lang="en-US" sz="2400" b="0" kern="1200" dirty="0">
              <a:latin typeface="Arial" panose="020B0604020202020204" pitchFamily="34" charset="0"/>
              <a:cs typeface="Arial" panose="020B0604020202020204" pitchFamily="34" charset="0"/>
            </a:rPr>
            <a:t>mpathize</a:t>
          </a:r>
        </a:p>
      </dsp:txBody>
      <dsp:txXfrm>
        <a:off x="2621381" y="1900078"/>
        <a:ext cx="1652407"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603015" y="2822300"/>
          <a:ext cx="1689139"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621381" y="2840666"/>
        <a:ext cx="1652407"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603015" y="3762888"/>
          <a:ext cx="1689139"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621381" y="3781254"/>
        <a:ext cx="1652407" cy="59032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883232" y="535"/>
          <a:ext cx="1128705"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8901"/>
        <a:ext cx="1091973"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883232" y="941124"/>
          <a:ext cx="1128705"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901598" y="959490"/>
        <a:ext cx="1091973"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883232" y="1881712"/>
          <a:ext cx="1128705"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901598" y="1900078"/>
        <a:ext cx="1091973"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883232" y="2822300"/>
          <a:ext cx="1128705"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r>
            <a:rPr lang="en-US" sz="2400" b="1" u="none" kern="1200" dirty="0">
              <a:latin typeface="Arial" panose="020B0604020202020204" pitchFamily="34" charset="0"/>
              <a:cs typeface="Arial" panose="020B0604020202020204" pitchFamily="34" charset="0"/>
            </a:rPr>
            <a:t>gree</a:t>
          </a:r>
          <a:endParaRPr lang="en-US" sz="2400" kern="1200" dirty="0">
            <a:latin typeface="Arial" panose="020B0604020202020204" pitchFamily="34" charset="0"/>
            <a:cs typeface="Arial" panose="020B0604020202020204" pitchFamily="34" charset="0"/>
          </a:endParaRPr>
        </a:p>
      </dsp:txBody>
      <dsp:txXfrm>
        <a:off x="2901598" y="2840666"/>
        <a:ext cx="1091973"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883232" y="3762888"/>
          <a:ext cx="1128705"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endParaRPr lang="en-US" sz="2400" b="0" kern="1200" dirty="0">
            <a:latin typeface="Arial" panose="020B0604020202020204" pitchFamily="34" charset="0"/>
            <a:cs typeface="Arial" panose="020B0604020202020204" pitchFamily="34" charset="0"/>
          </a:endParaRPr>
        </a:p>
      </dsp:txBody>
      <dsp:txXfrm>
        <a:off x="2901598" y="3781254"/>
        <a:ext cx="1091973" cy="59032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8135F-7E78-4F31-B021-8C6A429BB4D1}">
      <dsp:nvSpPr>
        <dsp:cNvPr id="0" name=""/>
        <dsp:cNvSpPr/>
      </dsp:nvSpPr>
      <dsp:spPr>
        <a:xfrm>
          <a:off x="2797012" y="535"/>
          <a:ext cx="1301146" cy="627058"/>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8901"/>
        <a:ext cx="1264414" cy="590326"/>
      </dsp:txXfrm>
    </dsp:sp>
    <dsp:sp modelId="{15E0487A-AB1E-46CD-BDA9-90E0BD10A324}">
      <dsp:nvSpPr>
        <dsp:cNvPr id="0" name=""/>
        <dsp:cNvSpPr/>
      </dsp:nvSpPr>
      <dsp:spPr>
        <a:xfrm rot="5400000">
          <a:off x="3330011" y="643271"/>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666785"/>
        <a:ext cx="169306" cy="164603"/>
      </dsp:txXfrm>
    </dsp:sp>
    <dsp:sp modelId="{EC4ABC1B-6F1B-4874-B2BB-B29D5A21D087}">
      <dsp:nvSpPr>
        <dsp:cNvPr id="0" name=""/>
        <dsp:cNvSpPr/>
      </dsp:nvSpPr>
      <dsp:spPr>
        <a:xfrm>
          <a:off x="2797012" y="941124"/>
          <a:ext cx="1301146" cy="627058"/>
        </a:xfrm>
        <a:prstGeom prst="roundRect">
          <a:avLst>
            <a:gd name="adj" fmla="val 10000"/>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solidFill>
                <a:schemeClr val="tx1"/>
              </a:solidFill>
              <a:latin typeface="Arial" panose="020B0604020202020204" pitchFamily="34" charset="0"/>
              <a:cs typeface="Arial" panose="020B0604020202020204" pitchFamily="34" charset="0"/>
            </a:rPr>
            <a:t>L</a:t>
          </a:r>
          <a:endParaRPr lang="en-US" sz="2400" b="0" kern="1200" dirty="0">
            <a:solidFill>
              <a:schemeClr val="tx1"/>
            </a:solidFill>
            <a:latin typeface="Arial" panose="020B0604020202020204" pitchFamily="34" charset="0"/>
            <a:cs typeface="Arial" panose="020B0604020202020204" pitchFamily="34" charset="0"/>
          </a:endParaRPr>
        </a:p>
      </dsp:txBody>
      <dsp:txXfrm>
        <a:off x="2815378" y="959490"/>
        <a:ext cx="1264414" cy="590326"/>
      </dsp:txXfrm>
    </dsp:sp>
    <dsp:sp modelId="{05B763F5-381C-4400-971E-1CFC95232C6C}">
      <dsp:nvSpPr>
        <dsp:cNvPr id="0" name=""/>
        <dsp:cNvSpPr/>
      </dsp:nvSpPr>
      <dsp:spPr>
        <a:xfrm rot="5400000">
          <a:off x="3330011" y="1583859"/>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1607373"/>
        <a:ext cx="169306" cy="164603"/>
      </dsp:txXfrm>
    </dsp:sp>
    <dsp:sp modelId="{BC504F50-74A0-4B40-B707-42AB03CF6171}">
      <dsp:nvSpPr>
        <dsp:cNvPr id="0" name=""/>
        <dsp:cNvSpPr/>
      </dsp:nvSpPr>
      <dsp:spPr>
        <a:xfrm>
          <a:off x="2797012" y="1881712"/>
          <a:ext cx="1301146" cy="627058"/>
        </a:xfrm>
        <a:prstGeom prst="roundRect">
          <a:avLst>
            <a:gd name="adj" fmla="val 10000"/>
          </a:avLst>
        </a:prstGeom>
        <a:solidFill>
          <a:srgbClr val="0099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E</a:t>
          </a:r>
          <a:endParaRPr lang="en-US" sz="2400" b="0" kern="1200" dirty="0">
            <a:latin typeface="Arial" panose="020B0604020202020204" pitchFamily="34" charset="0"/>
            <a:cs typeface="Arial" panose="020B0604020202020204" pitchFamily="34" charset="0"/>
          </a:endParaRPr>
        </a:p>
      </dsp:txBody>
      <dsp:txXfrm>
        <a:off x="2815378" y="1900078"/>
        <a:ext cx="1264414" cy="590326"/>
      </dsp:txXfrm>
    </dsp:sp>
    <dsp:sp modelId="{DC68F919-F36A-412F-AA3E-C03E04FE51FC}">
      <dsp:nvSpPr>
        <dsp:cNvPr id="0" name=""/>
        <dsp:cNvSpPr/>
      </dsp:nvSpPr>
      <dsp:spPr>
        <a:xfrm rot="5400000">
          <a:off x="3330011" y="2524447"/>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2547961"/>
        <a:ext cx="169306" cy="164603"/>
      </dsp:txXfrm>
    </dsp:sp>
    <dsp:sp modelId="{9B3C065F-5258-4251-8A43-CCC61FB7D355}">
      <dsp:nvSpPr>
        <dsp:cNvPr id="0" name=""/>
        <dsp:cNvSpPr/>
      </dsp:nvSpPr>
      <dsp:spPr>
        <a:xfrm>
          <a:off x="2797012" y="2822300"/>
          <a:ext cx="1301146" cy="627058"/>
        </a:xfrm>
        <a:prstGeom prst="roundRect">
          <a:avLst>
            <a:gd name="adj" fmla="val 10000"/>
          </a:avLst>
        </a:prstGeom>
        <a:solidFill>
          <a:srgbClr val="0B36A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A</a:t>
          </a:r>
          <a:endParaRPr lang="en-US" sz="2400" kern="1200" dirty="0">
            <a:latin typeface="Arial" panose="020B0604020202020204" pitchFamily="34" charset="0"/>
            <a:cs typeface="Arial" panose="020B0604020202020204" pitchFamily="34" charset="0"/>
          </a:endParaRPr>
        </a:p>
      </dsp:txBody>
      <dsp:txXfrm>
        <a:off x="2815378" y="2840666"/>
        <a:ext cx="1264414" cy="590326"/>
      </dsp:txXfrm>
    </dsp:sp>
    <dsp:sp modelId="{B3FECBD5-9340-4FFE-A78A-F206C5EF592C}">
      <dsp:nvSpPr>
        <dsp:cNvPr id="0" name=""/>
        <dsp:cNvSpPr/>
      </dsp:nvSpPr>
      <dsp:spPr>
        <a:xfrm rot="5400000">
          <a:off x="3330011" y="3465035"/>
          <a:ext cx="235147" cy="282176"/>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rot="-5400000">
        <a:off x="3362932" y="3488549"/>
        <a:ext cx="169306" cy="164603"/>
      </dsp:txXfrm>
    </dsp:sp>
    <dsp:sp modelId="{54631473-14DE-4E11-803A-3ED189C9B311}">
      <dsp:nvSpPr>
        <dsp:cNvPr id="0" name=""/>
        <dsp:cNvSpPr/>
      </dsp:nvSpPr>
      <dsp:spPr>
        <a:xfrm>
          <a:off x="2797012" y="3762888"/>
          <a:ext cx="1301146" cy="627058"/>
        </a:xfrm>
        <a:prstGeom prst="roundRect">
          <a:avLst>
            <a:gd name="adj" fmla="val 10000"/>
          </a:avLst>
        </a:prstGeom>
        <a:solidFill>
          <a:srgbClr val="7030A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u="sng" kern="1200" dirty="0">
              <a:latin typeface="Arial" panose="020B0604020202020204" pitchFamily="34" charset="0"/>
              <a:cs typeface="Arial" panose="020B0604020202020204" pitchFamily="34" charset="0"/>
            </a:rPr>
            <a:t>P</a:t>
          </a:r>
          <a:r>
            <a:rPr lang="en-US" sz="2400" b="1" u="none" kern="1200" dirty="0">
              <a:latin typeface="Arial" panose="020B0604020202020204" pitchFamily="34" charset="0"/>
              <a:cs typeface="Arial" panose="020B0604020202020204" pitchFamily="34" charset="0"/>
            </a:rPr>
            <a:t>artner</a:t>
          </a:r>
          <a:endParaRPr lang="en-US" sz="2400" b="0" kern="1200" dirty="0">
            <a:latin typeface="Arial" panose="020B0604020202020204" pitchFamily="34" charset="0"/>
            <a:cs typeface="Arial" panose="020B0604020202020204" pitchFamily="34" charset="0"/>
          </a:endParaRPr>
        </a:p>
      </dsp:txBody>
      <dsp:txXfrm>
        <a:off x="2815378" y="3781254"/>
        <a:ext cx="1264414" cy="5903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782687" y="234444"/>
          <a:ext cx="3161052" cy="3161052"/>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sp:txBody>
      <dsp:txXfrm>
        <a:off x="2399339" y="819239"/>
        <a:ext cx="1166578" cy="940789"/>
      </dsp:txXfrm>
    </dsp:sp>
    <dsp:sp modelId="{94E68C01-EEB8-F24F-BC15-F076E913A6A3}">
      <dsp:nvSpPr>
        <dsp:cNvPr id="0" name=""/>
        <dsp:cNvSpPr/>
      </dsp:nvSpPr>
      <dsp:spPr>
        <a:xfrm>
          <a:off x="786408" y="297327"/>
          <a:ext cx="3161052" cy="3161052"/>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sp:txBody>
      <dsp:txXfrm>
        <a:off x="2423381" y="1934300"/>
        <a:ext cx="1166578" cy="940789"/>
      </dsp:txXfrm>
    </dsp:sp>
    <dsp:sp modelId="{598129B5-8E05-3E43-BD1B-16B58CE5D28A}">
      <dsp:nvSpPr>
        <dsp:cNvPr id="0" name=""/>
        <dsp:cNvSpPr/>
      </dsp:nvSpPr>
      <dsp:spPr>
        <a:xfrm>
          <a:off x="710005" y="294482"/>
          <a:ext cx="3161052" cy="3161052"/>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sp:txBody>
      <dsp:txXfrm>
        <a:off x="1067505" y="1931455"/>
        <a:ext cx="1166578" cy="940789"/>
      </dsp:txXfrm>
    </dsp:sp>
    <dsp:sp modelId="{53E9B685-7FCC-F34A-A75F-19284B29A789}">
      <dsp:nvSpPr>
        <dsp:cNvPr id="0" name=""/>
        <dsp:cNvSpPr/>
      </dsp:nvSpPr>
      <dsp:spPr>
        <a:xfrm>
          <a:off x="727581" y="230723"/>
          <a:ext cx="3161052" cy="3161052"/>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sp:txBody>
      <dsp:txXfrm>
        <a:off x="1085081" y="814013"/>
        <a:ext cx="1166578" cy="9407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984401" y="144135"/>
          <a:ext cx="2714659" cy="2714659"/>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I</a:t>
          </a:r>
        </a:p>
      </dsp:txBody>
      <dsp:txXfrm>
        <a:off x="2372756" y="646347"/>
        <a:ext cx="1001838" cy="807934"/>
      </dsp:txXfrm>
    </dsp:sp>
    <dsp:sp modelId="{94E68C01-EEB8-F24F-BC15-F076E913A6A3}">
      <dsp:nvSpPr>
        <dsp:cNvPr id="0" name=""/>
        <dsp:cNvSpPr/>
      </dsp:nvSpPr>
      <dsp:spPr>
        <a:xfrm>
          <a:off x="987597" y="198137"/>
          <a:ext cx="2714659" cy="2714659"/>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S</a:t>
          </a:r>
        </a:p>
      </dsp:txBody>
      <dsp:txXfrm>
        <a:off x="2393402" y="1603943"/>
        <a:ext cx="1001838" cy="807934"/>
      </dsp:txXfrm>
    </dsp:sp>
    <dsp:sp modelId="{598129B5-8E05-3E43-BD1B-16B58CE5D28A}">
      <dsp:nvSpPr>
        <dsp:cNvPr id="0" name=""/>
        <dsp:cNvSpPr/>
      </dsp:nvSpPr>
      <dsp:spPr>
        <a:xfrm>
          <a:off x="921984" y="195694"/>
          <a:ext cx="2714659" cy="2714659"/>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C</a:t>
          </a:r>
        </a:p>
      </dsp:txBody>
      <dsp:txXfrm>
        <a:off x="1228999" y="1601500"/>
        <a:ext cx="1001838" cy="807934"/>
      </dsp:txXfrm>
    </dsp:sp>
    <dsp:sp modelId="{53E9B685-7FCC-F34A-A75F-19284B29A789}">
      <dsp:nvSpPr>
        <dsp:cNvPr id="0" name=""/>
        <dsp:cNvSpPr/>
      </dsp:nvSpPr>
      <dsp:spPr>
        <a:xfrm>
          <a:off x="304806" y="-463139"/>
          <a:ext cx="3979201" cy="3922818"/>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sp:txBody>
      <dsp:txXfrm>
        <a:off x="754835" y="260713"/>
        <a:ext cx="1468514" cy="11675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314726" y="-330182"/>
          <a:ext cx="4151041" cy="4151041"/>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b="1" u="none"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sp:txBody>
      <dsp:txXfrm>
        <a:off x="2437688" y="437760"/>
        <a:ext cx="1531932" cy="1235429"/>
      </dsp:txXfrm>
    </dsp:sp>
    <dsp:sp modelId="{94E68C01-EEB8-F24F-BC15-F076E913A6A3}">
      <dsp:nvSpPr>
        <dsp:cNvPr id="0" name=""/>
        <dsp:cNvSpPr/>
      </dsp:nvSpPr>
      <dsp:spPr>
        <a:xfrm>
          <a:off x="927615" y="337583"/>
          <a:ext cx="2932168" cy="2932168"/>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S</a:t>
          </a:r>
        </a:p>
      </dsp:txBody>
      <dsp:txXfrm>
        <a:off x="2446059" y="1856027"/>
        <a:ext cx="1082109" cy="872669"/>
      </dsp:txXfrm>
    </dsp:sp>
    <dsp:sp modelId="{598129B5-8E05-3E43-BD1B-16B58CE5D28A}">
      <dsp:nvSpPr>
        <dsp:cNvPr id="0" name=""/>
        <dsp:cNvSpPr/>
      </dsp:nvSpPr>
      <dsp:spPr>
        <a:xfrm>
          <a:off x="856744" y="334944"/>
          <a:ext cx="2932168" cy="2932168"/>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tx1"/>
              </a:solidFill>
              <a:effectLst/>
              <a:latin typeface="Arial" panose="020B0604020202020204" pitchFamily="34" charset="0"/>
              <a:cs typeface="Arial" panose="020B0604020202020204" pitchFamily="34" charset="0"/>
            </a:rPr>
            <a:t>C</a:t>
          </a:r>
        </a:p>
      </dsp:txBody>
      <dsp:txXfrm>
        <a:off x="1188358" y="1853388"/>
        <a:ext cx="1082109" cy="872669"/>
      </dsp:txXfrm>
    </dsp:sp>
    <dsp:sp modelId="{53E9B685-7FCC-F34A-A75F-19284B29A789}">
      <dsp:nvSpPr>
        <dsp:cNvPr id="0" name=""/>
        <dsp:cNvSpPr/>
      </dsp:nvSpPr>
      <dsp:spPr>
        <a:xfrm>
          <a:off x="873047" y="275802"/>
          <a:ext cx="2932168" cy="2932168"/>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D</a:t>
          </a:r>
        </a:p>
      </dsp:txBody>
      <dsp:txXfrm>
        <a:off x="1204661" y="816857"/>
        <a:ext cx="1082109" cy="8726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1156134" y="160744"/>
          <a:ext cx="3027470" cy="3027470"/>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I</a:t>
          </a:r>
        </a:p>
      </dsp:txBody>
      <dsp:txXfrm>
        <a:off x="2704469" y="720826"/>
        <a:ext cx="1117280" cy="901033"/>
      </dsp:txXfrm>
    </dsp:sp>
    <dsp:sp modelId="{94E68C01-EEB8-F24F-BC15-F076E913A6A3}">
      <dsp:nvSpPr>
        <dsp:cNvPr id="0" name=""/>
        <dsp:cNvSpPr/>
      </dsp:nvSpPr>
      <dsp:spPr>
        <a:xfrm>
          <a:off x="438705" y="-500022"/>
          <a:ext cx="4469455" cy="4469455"/>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b="1" u="none"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sp:txBody>
      <dsp:txXfrm>
        <a:off x="2753245" y="1814516"/>
        <a:ext cx="1649441" cy="1330195"/>
      </dsp:txXfrm>
    </dsp:sp>
    <dsp:sp modelId="{598129B5-8E05-3E43-BD1B-16B58CE5D28A}">
      <dsp:nvSpPr>
        <dsp:cNvPr id="0" name=""/>
        <dsp:cNvSpPr/>
      </dsp:nvSpPr>
      <dsp:spPr>
        <a:xfrm>
          <a:off x="1086523" y="218244"/>
          <a:ext cx="3027470" cy="3027470"/>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C</a:t>
          </a:r>
        </a:p>
      </dsp:txBody>
      <dsp:txXfrm>
        <a:off x="1428916" y="1786042"/>
        <a:ext cx="1117280" cy="901033"/>
      </dsp:txXfrm>
    </dsp:sp>
    <dsp:sp modelId="{53E9B685-7FCC-F34A-A75F-19284B29A789}">
      <dsp:nvSpPr>
        <dsp:cNvPr id="0" name=""/>
        <dsp:cNvSpPr/>
      </dsp:nvSpPr>
      <dsp:spPr>
        <a:xfrm>
          <a:off x="1103356" y="157180"/>
          <a:ext cx="3027470" cy="3027470"/>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latin typeface="Arial" panose="020B0604020202020204" pitchFamily="34" charset="0"/>
              <a:cs typeface="Arial" panose="020B0604020202020204" pitchFamily="34" charset="0"/>
            </a:rPr>
            <a:t>D</a:t>
          </a:r>
        </a:p>
      </dsp:txBody>
      <dsp:txXfrm>
        <a:off x="1445749" y="715820"/>
        <a:ext cx="1117280" cy="90103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1036184" y="163108"/>
          <a:ext cx="3071998" cy="3071998"/>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sp:txBody>
      <dsp:txXfrm>
        <a:off x="2607292" y="731428"/>
        <a:ext cx="1133713" cy="914285"/>
      </dsp:txXfrm>
    </dsp:sp>
    <dsp:sp modelId="{94E68C01-EEB8-F24F-BC15-F076E913A6A3}">
      <dsp:nvSpPr>
        <dsp:cNvPr id="0" name=""/>
        <dsp:cNvSpPr/>
      </dsp:nvSpPr>
      <dsp:spPr>
        <a:xfrm>
          <a:off x="1039800" y="224219"/>
          <a:ext cx="3071998" cy="3071998"/>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sp:txBody>
      <dsp:txXfrm>
        <a:off x="2630657" y="1815075"/>
        <a:ext cx="1133713" cy="914285"/>
      </dsp:txXfrm>
    </dsp:sp>
    <dsp:sp modelId="{598129B5-8E05-3E43-BD1B-16B58CE5D28A}">
      <dsp:nvSpPr>
        <dsp:cNvPr id="0" name=""/>
        <dsp:cNvSpPr/>
      </dsp:nvSpPr>
      <dsp:spPr>
        <a:xfrm>
          <a:off x="-128387" y="-624604"/>
          <a:ext cx="5259875" cy="4764116"/>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b="1" u="none"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dsp:txBody>
      <dsp:txXfrm>
        <a:off x="466479" y="1842527"/>
        <a:ext cx="1941144" cy="1417891"/>
      </dsp:txXfrm>
    </dsp:sp>
    <dsp:sp modelId="{53E9B685-7FCC-F34A-A75F-19284B29A789}">
      <dsp:nvSpPr>
        <dsp:cNvPr id="0" name=""/>
        <dsp:cNvSpPr/>
      </dsp:nvSpPr>
      <dsp:spPr>
        <a:xfrm>
          <a:off x="982631" y="159492"/>
          <a:ext cx="3071998" cy="3071998"/>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sp:txBody>
      <dsp:txXfrm>
        <a:off x="1330059" y="726349"/>
        <a:ext cx="1133713" cy="91428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642772" y="114088"/>
          <a:ext cx="1538273" cy="1538273"/>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1429489" y="398669"/>
        <a:ext cx="567696" cy="457819"/>
      </dsp:txXfrm>
    </dsp:sp>
    <dsp:sp modelId="{94E68C01-EEB8-F24F-BC15-F076E913A6A3}">
      <dsp:nvSpPr>
        <dsp:cNvPr id="0" name=""/>
        <dsp:cNvSpPr/>
      </dsp:nvSpPr>
      <dsp:spPr>
        <a:xfrm>
          <a:off x="644583" y="144689"/>
          <a:ext cx="1538273" cy="1538273"/>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1441189" y="941295"/>
        <a:ext cx="567696" cy="457819"/>
      </dsp:txXfrm>
    </dsp:sp>
    <dsp:sp modelId="{598129B5-8E05-3E43-BD1B-16B58CE5D28A}">
      <dsp:nvSpPr>
        <dsp:cNvPr id="0" name=""/>
        <dsp:cNvSpPr/>
      </dsp:nvSpPr>
      <dsp:spPr>
        <a:xfrm>
          <a:off x="607403" y="143304"/>
          <a:ext cx="1538273" cy="1538273"/>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781374" y="939910"/>
        <a:ext cx="567696" cy="457819"/>
      </dsp:txXfrm>
    </dsp:sp>
    <dsp:sp modelId="{53E9B685-7FCC-F34A-A75F-19284B29A789}">
      <dsp:nvSpPr>
        <dsp:cNvPr id="0" name=""/>
        <dsp:cNvSpPr/>
      </dsp:nvSpPr>
      <dsp:spPr>
        <a:xfrm>
          <a:off x="615956" y="112277"/>
          <a:ext cx="1538273" cy="1538273"/>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p>
      </dsp:txBody>
      <dsp:txXfrm>
        <a:off x="789927" y="396125"/>
        <a:ext cx="567696" cy="45781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642772" y="114088"/>
          <a:ext cx="1538273" cy="1538273"/>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p>
      </dsp:txBody>
      <dsp:txXfrm>
        <a:off x="1429489" y="398669"/>
        <a:ext cx="567696" cy="457819"/>
      </dsp:txXfrm>
    </dsp:sp>
    <dsp:sp modelId="{94E68C01-EEB8-F24F-BC15-F076E913A6A3}">
      <dsp:nvSpPr>
        <dsp:cNvPr id="0" name=""/>
        <dsp:cNvSpPr/>
      </dsp:nvSpPr>
      <dsp:spPr>
        <a:xfrm>
          <a:off x="644583" y="144689"/>
          <a:ext cx="1538273" cy="1538273"/>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1441189" y="941295"/>
        <a:ext cx="567696" cy="457819"/>
      </dsp:txXfrm>
    </dsp:sp>
    <dsp:sp modelId="{598129B5-8E05-3E43-BD1B-16B58CE5D28A}">
      <dsp:nvSpPr>
        <dsp:cNvPr id="0" name=""/>
        <dsp:cNvSpPr/>
      </dsp:nvSpPr>
      <dsp:spPr>
        <a:xfrm>
          <a:off x="607403" y="143304"/>
          <a:ext cx="1538273" cy="1538273"/>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781374" y="939910"/>
        <a:ext cx="567696" cy="457819"/>
      </dsp:txXfrm>
    </dsp:sp>
    <dsp:sp modelId="{53E9B685-7FCC-F34A-A75F-19284B29A789}">
      <dsp:nvSpPr>
        <dsp:cNvPr id="0" name=""/>
        <dsp:cNvSpPr/>
      </dsp:nvSpPr>
      <dsp:spPr>
        <a:xfrm>
          <a:off x="615956" y="112277"/>
          <a:ext cx="1538273" cy="1538273"/>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789927" y="396125"/>
        <a:ext cx="567696" cy="45781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AD6B-BD10-B840-BB5B-300F87C3CF36}">
      <dsp:nvSpPr>
        <dsp:cNvPr id="0" name=""/>
        <dsp:cNvSpPr/>
      </dsp:nvSpPr>
      <dsp:spPr>
        <a:xfrm>
          <a:off x="642772" y="114088"/>
          <a:ext cx="1538273" cy="1538273"/>
        </a:xfrm>
        <a:prstGeom prst="pie">
          <a:avLst>
            <a:gd name="adj1" fmla="val 16200000"/>
            <a:gd name="adj2" fmla="val 0"/>
          </a:avLst>
        </a:prstGeom>
        <a:solidFill>
          <a:srgbClr val="FF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1429489" y="398669"/>
        <a:ext cx="567696" cy="457819"/>
      </dsp:txXfrm>
    </dsp:sp>
    <dsp:sp modelId="{94E68C01-EEB8-F24F-BC15-F076E913A6A3}">
      <dsp:nvSpPr>
        <dsp:cNvPr id="0" name=""/>
        <dsp:cNvSpPr/>
      </dsp:nvSpPr>
      <dsp:spPr>
        <a:xfrm>
          <a:off x="644583" y="144689"/>
          <a:ext cx="1538273" cy="1538273"/>
        </a:xfrm>
        <a:prstGeom prst="pie">
          <a:avLst>
            <a:gd name="adj1" fmla="val 0"/>
            <a:gd name="adj2" fmla="val 5400000"/>
          </a:avLst>
        </a:prstGeom>
        <a:solidFill>
          <a:srgbClr val="0B36A6"/>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p>
      </dsp:txBody>
      <dsp:txXfrm>
        <a:off x="1441189" y="941295"/>
        <a:ext cx="567696" cy="457819"/>
      </dsp:txXfrm>
    </dsp:sp>
    <dsp:sp modelId="{598129B5-8E05-3E43-BD1B-16B58CE5D28A}">
      <dsp:nvSpPr>
        <dsp:cNvPr id="0" name=""/>
        <dsp:cNvSpPr/>
      </dsp:nvSpPr>
      <dsp:spPr>
        <a:xfrm>
          <a:off x="607403" y="143304"/>
          <a:ext cx="1538273" cy="1538273"/>
        </a:xfrm>
        <a:prstGeom prst="pie">
          <a:avLst>
            <a:gd name="adj1" fmla="val 5400000"/>
            <a:gd name="adj2" fmla="val 10800000"/>
          </a:avLst>
        </a:prstGeom>
        <a:solidFill>
          <a:srgbClr val="FFC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781374" y="939910"/>
        <a:ext cx="567696" cy="457819"/>
      </dsp:txXfrm>
    </dsp:sp>
    <dsp:sp modelId="{53E9B685-7FCC-F34A-A75F-19284B29A789}">
      <dsp:nvSpPr>
        <dsp:cNvPr id="0" name=""/>
        <dsp:cNvSpPr/>
      </dsp:nvSpPr>
      <dsp:spPr>
        <a:xfrm>
          <a:off x="615956" y="112277"/>
          <a:ext cx="1538273" cy="1538273"/>
        </a:xfrm>
        <a:prstGeom prst="pie">
          <a:avLst>
            <a:gd name="adj1" fmla="val 10800000"/>
            <a:gd name="adj2" fmla="val 16200000"/>
          </a:avLst>
        </a:prstGeom>
        <a:solidFill>
          <a:srgbClr val="0099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sp:txBody>
      <dsp:txXfrm>
        <a:off x="789927" y="396125"/>
        <a:ext cx="567696" cy="457819"/>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10.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1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5.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6.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7.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8.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9.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12A2FA-F986-43D3-BCDD-568743B24C3B}" type="datetimeFigureOut">
              <a:rPr lang="en-US" smtClean="0"/>
              <a:t>8/25/21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CB10E7-6FF0-4C2F-82A5-893CBD4850D7}" type="slidenum">
              <a:rPr lang="en-US" smtClean="0"/>
              <a:t>‹#›</a:t>
            </a:fld>
            <a:endParaRPr lang="en-US"/>
          </a:p>
        </p:txBody>
      </p:sp>
    </p:spTree>
    <p:extLst>
      <p:ext uri="{BB962C8B-B14F-4D97-AF65-F5344CB8AC3E}">
        <p14:creationId xmlns:p14="http://schemas.microsoft.com/office/powerpoint/2010/main" val="195276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s://lawenforcementlearning.com/elearning/practical-exercise-3-de-escalation/#/slide/1"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outu.be/pt74vK9pgIA"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youtu.be/0dV4FvXmjM4"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youtu.be/pVm27HLLiiQ"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youtu.be/yESTT45RZK4"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a:t>
            </a:fld>
            <a:endParaRPr lang="en-US" dirty="0"/>
          </a:p>
        </p:txBody>
      </p:sp>
    </p:spTree>
    <p:extLst>
      <p:ext uri="{BB962C8B-B14F-4D97-AF65-F5344CB8AC3E}">
        <p14:creationId xmlns:p14="http://schemas.microsoft.com/office/powerpoint/2010/main" val="691947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a:t>
            </a:fld>
            <a:endParaRPr lang="en-US" dirty="0"/>
          </a:p>
        </p:txBody>
      </p:sp>
    </p:spTree>
    <p:extLst>
      <p:ext uri="{BB962C8B-B14F-4D97-AF65-F5344CB8AC3E}">
        <p14:creationId xmlns:p14="http://schemas.microsoft.com/office/powerpoint/2010/main" val="4083835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104</a:t>
            </a:fld>
            <a:endParaRPr lang="en-US" dirty="0"/>
          </a:p>
        </p:txBody>
      </p:sp>
    </p:spTree>
    <p:extLst>
      <p:ext uri="{BB962C8B-B14F-4D97-AF65-F5344CB8AC3E}">
        <p14:creationId xmlns:p14="http://schemas.microsoft.com/office/powerpoint/2010/main" val="231615355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105</a:t>
            </a:fld>
            <a:endParaRPr lang="en-US" dirty="0"/>
          </a:p>
        </p:txBody>
      </p:sp>
    </p:spTree>
    <p:extLst>
      <p:ext uri="{BB962C8B-B14F-4D97-AF65-F5344CB8AC3E}">
        <p14:creationId xmlns:p14="http://schemas.microsoft.com/office/powerpoint/2010/main" val="393652895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106</a:t>
            </a:fld>
            <a:endParaRPr lang="en-US" dirty="0"/>
          </a:p>
        </p:txBody>
      </p:sp>
    </p:spTree>
    <p:extLst>
      <p:ext uri="{BB962C8B-B14F-4D97-AF65-F5344CB8AC3E}">
        <p14:creationId xmlns:p14="http://schemas.microsoft.com/office/powerpoint/2010/main" val="16897151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107</a:t>
            </a:fld>
            <a:endParaRPr lang="en-US" dirty="0"/>
          </a:p>
        </p:txBody>
      </p:sp>
    </p:spTree>
    <p:extLst>
      <p:ext uri="{BB962C8B-B14F-4D97-AF65-F5344CB8AC3E}">
        <p14:creationId xmlns:p14="http://schemas.microsoft.com/office/powerpoint/2010/main" val="309915067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108</a:t>
            </a:fld>
            <a:endParaRPr lang="en-US" dirty="0"/>
          </a:p>
        </p:txBody>
      </p:sp>
    </p:spTree>
    <p:extLst>
      <p:ext uri="{BB962C8B-B14F-4D97-AF65-F5344CB8AC3E}">
        <p14:creationId xmlns:p14="http://schemas.microsoft.com/office/powerpoint/2010/main" val="24632077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https://lawenforcementlearning.com/elearning/practical-exercise-3-de-escalation/#/slide/1</a:t>
            </a:r>
            <a:r>
              <a:rPr lang="en-US" dirty="0"/>
              <a:t> </a:t>
            </a:r>
          </a:p>
          <a:p>
            <a:endParaRPr lang="en-US" dirty="0"/>
          </a:p>
          <a:p>
            <a:r>
              <a:rPr lang="en-US" dirty="0"/>
              <a:t>https://</a:t>
            </a:r>
            <a:r>
              <a:rPr lang="en-US" dirty="0" err="1"/>
              <a:t>lawenforcementlearning.com</a:t>
            </a:r>
            <a:r>
              <a:rPr lang="en-US" dirty="0"/>
              <a:t>/video/e-leap-in-practice/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2CB10E7-6FF0-4C2F-82A5-893CBD4850D7}" type="slidenum">
              <a:rPr lang="en-US" smtClean="0"/>
              <a:t>109</a:t>
            </a:fld>
            <a:endParaRPr lang="en-US"/>
          </a:p>
        </p:txBody>
      </p:sp>
    </p:spTree>
    <p:extLst>
      <p:ext uri="{BB962C8B-B14F-4D97-AF65-F5344CB8AC3E}">
        <p14:creationId xmlns:p14="http://schemas.microsoft.com/office/powerpoint/2010/main" val="27842111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110</a:t>
            </a:fld>
            <a:endParaRPr lang="en-US" dirty="0"/>
          </a:p>
        </p:txBody>
      </p:sp>
    </p:spTree>
    <p:extLst>
      <p:ext uri="{BB962C8B-B14F-4D97-AF65-F5344CB8AC3E}">
        <p14:creationId xmlns:p14="http://schemas.microsoft.com/office/powerpoint/2010/main" val="332131886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111</a:t>
            </a:fld>
            <a:endParaRPr lang="en-US" dirty="0"/>
          </a:p>
        </p:txBody>
      </p:sp>
    </p:spTree>
    <p:extLst>
      <p:ext uri="{BB962C8B-B14F-4D97-AF65-F5344CB8AC3E}">
        <p14:creationId xmlns:p14="http://schemas.microsoft.com/office/powerpoint/2010/main" val="198335905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112</a:t>
            </a:fld>
            <a:endParaRPr lang="en-US" dirty="0"/>
          </a:p>
        </p:txBody>
      </p:sp>
    </p:spTree>
    <p:extLst>
      <p:ext uri="{BB962C8B-B14F-4D97-AF65-F5344CB8AC3E}">
        <p14:creationId xmlns:p14="http://schemas.microsoft.com/office/powerpoint/2010/main" val="357218953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113</a:t>
            </a:fld>
            <a:endParaRPr lang="en-US" dirty="0"/>
          </a:p>
        </p:txBody>
      </p:sp>
    </p:spTree>
    <p:extLst>
      <p:ext uri="{BB962C8B-B14F-4D97-AF65-F5344CB8AC3E}">
        <p14:creationId xmlns:p14="http://schemas.microsoft.com/office/powerpoint/2010/main" val="291279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a:t>
            </a:fld>
            <a:endParaRPr lang="en-US" dirty="0"/>
          </a:p>
        </p:txBody>
      </p:sp>
    </p:spTree>
    <p:extLst>
      <p:ext uri="{BB962C8B-B14F-4D97-AF65-F5344CB8AC3E}">
        <p14:creationId xmlns:p14="http://schemas.microsoft.com/office/powerpoint/2010/main" val="375093728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114</a:t>
            </a:fld>
            <a:endParaRPr lang="en-US" dirty="0"/>
          </a:p>
        </p:txBody>
      </p:sp>
    </p:spTree>
    <p:extLst>
      <p:ext uri="{BB962C8B-B14F-4D97-AF65-F5344CB8AC3E}">
        <p14:creationId xmlns:p14="http://schemas.microsoft.com/office/powerpoint/2010/main" val="42819260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115</a:t>
            </a:fld>
            <a:endParaRPr lang="en-US" dirty="0"/>
          </a:p>
        </p:txBody>
      </p:sp>
    </p:spTree>
    <p:extLst>
      <p:ext uri="{BB962C8B-B14F-4D97-AF65-F5344CB8AC3E}">
        <p14:creationId xmlns:p14="http://schemas.microsoft.com/office/powerpoint/2010/main" val="310064196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116</a:t>
            </a:fld>
            <a:endParaRPr lang="en-US" dirty="0"/>
          </a:p>
        </p:txBody>
      </p:sp>
    </p:spTree>
    <p:extLst>
      <p:ext uri="{BB962C8B-B14F-4D97-AF65-F5344CB8AC3E}">
        <p14:creationId xmlns:p14="http://schemas.microsoft.com/office/powerpoint/2010/main" val="411837069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117</a:t>
            </a:fld>
            <a:endParaRPr lang="en-US" dirty="0"/>
          </a:p>
        </p:txBody>
      </p:sp>
    </p:spTree>
    <p:extLst>
      <p:ext uri="{BB962C8B-B14F-4D97-AF65-F5344CB8AC3E}">
        <p14:creationId xmlns:p14="http://schemas.microsoft.com/office/powerpoint/2010/main" val="300218644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118</a:t>
            </a:fld>
            <a:endParaRPr lang="en-US" dirty="0"/>
          </a:p>
        </p:txBody>
      </p:sp>
    </p:spTree>
    <p:extLst>
      <p:ext uri="{BB962C8B-B14F-4D97-AF65-F5344CB8AC3E}">
        <p14:creationId xmlns:p14="http://schemas.microsoft.com/office/powerpoint/2010/main" val="3829006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12</a:t>
            </a:fld>
            <a:endParaRPr lang="en-US" dirty="0"/>
          </a:p>
        </p:txBody>
      </p:sp>
    </p:spTree>
    <p:extLst>
      <p:ext uri="{BB962C8B-B14F-4D97-AF65-F5344CB8AC3E}">
        <p14:creationId xmlns:p14="http://schemas.microsoft.com/office/powerpoint/2010/main" val="150814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13</a:t>
            </a:fld>
            <a:endParaRPr lang="en-US" dirty="0"/>
          </a:p>
        </p:txBody>
      </p:sp>
    </p:spTree>
    <p:extLst>
      <p:ext uri="{BB962C8B-B14F-4D97-AF65-F5344CB8AC3E}">
        <p14:creationId xmlns:p14="http://schemas.microsoft.com/office/powerpoint/2010/main" val="80064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14</a:t>
            </a:fld>
            <a:endParaRPr lang="en-US" dirty="0"/>
          </a:p>
        </p:txBody>
      </p:sp>
    </p:spTree>
    <p:extLst>
      <p:ext uri="{BB962C8B-B14F-4D97-AF65-F5344CB8AC3E}">
        <p14:creationId xmlns:p14="http://schemas.microsoft.com/office/powerpoint/2010/main" val="4121457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15</a:t>
            </a:fld>
            <a:endParaRPr lang="en-US" dirty="0"/>
          </a:p>
        </p:txBody>
      </p:sp>
    </p:spTree>
    <p:extLst>
      <p:ext uri="{BB962C8B-B14F-4D97-AF65-F5344CB8AC3E}">
        <p14:creationId xmlns:p14="http://schemas.microsoft.com/office/powerpoint/2010/main" val="4236479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16</a:t>
            </a:fld>
            <a:endParaRPr lang="en-US" dirty="0"/>
          </a:p>
        </p:txBody>
      </p:sp>
    </p:spTree>
    <p:extLst>
      <p:ext uri="{BB962C8B-B14F-4D97-AF65-F5344CB8AC3E}">
        <p14:creationId xmlns:p14="http://schemas.microsoft.com/office/powerpoint/2010/main" val="89422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17</a:t>
            </a:fld>
            <a:endParaRPr lang="en-US" dirty="0"/>
          </a:p>
        </p:txBody>
      </p:sp>
    </p:spTree>
    <p:extLst>
      <p:ext uri="{BB962C8B-B14F-4D97-AF65-F5344CB8AC3E}">
        <p14:creationId xmlns:p14="http://schemas.microsoft.com/office/powerpoint/2010/main" val="4165309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18</a:t>
            </a:fld>
            <a:endParaRPr lang="en-US" dirty="0"/>
          </a:p>
        </p:txBody>
      </p:sp>
    </p:spTree>
    <p:extLst>
      <p:ext uri="{BB962C8B-B14F-4D97-AF65-F5344CB8AC3E}">
        <p14:creationId xmlns:p14="http://schemas.microsoft.com/office/powerpoint/2010/main" val="3372947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FFFFFF"/>
                </a:solidFill>
                <a:latin typeface="YouTube Noto"/>
                <a:hlinkClick r:id="rId3"/>
              </a:rPr>
              <a:t>https://youtu.be/pt74vK9pgIA</a:t>
            </a:r>
            <a:endParaRPr lang="en-US" sz="1100" dirty="0">
              <a:solidFill>
                <a:srgbClr val="FFFFFF"/>
              </a:solidFill>
              <a:latin typeface="YouTube No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19</a:t>
            </a:fld>
            <a:endParaRPr lang="en-US" dirty="0"/>
          </a:p>
        </p:txBody>
      </p:sp>
    </p:spTree>
    <p:extLst>
      <p:ext uri="{BB962C8B-B14F-4D97-AF65-F5344CB8AC3E}">
        <p14:creationId xmlns:p14="http://schemas.microsoft.com/office/powerpoint/2010/main" val="3457177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2F81628-5A4B-4DF4-A2F4-24AEEA81AD16}" type="slidenum">
              <a:rPr lang="en-US" smtClean="0"/>
              <a:pPr/>
              <a:t>2</a:t>
            </a:fld>
            <a:endParaRPr lang="en-US" dirty="0"/>
          </a:p>
        </p:txBody>
      </p:sp>
    </p:spTree>
    <p:extLst>
      <p:ext uri="{BB962C8B-B14F-4D97-AF65-F5344CB8AC3E}">
        <p14:creationId xmlns:p14="http://schemas.microsoft.com/office/powerpoint/2010/main" val="3827011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20</a:t>
            </a:fld>
            <a:endParaRPr lang="en-US" dirty="0"/>
          </a:p>
        </p:txBody>
      </p:sp>
    </p:spTree>
    <p:extLst>
      <p:ext uri="{BB962C8B-B14F-4D97-AF65-F5344CB8AC3E}">
        <p14:creationId xmlns:p14="http://schemas.microsoft.com/office/powerpoint/2010/main" val="3484961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21</a:t>
            </a:fld>
            <a:endParaRPr lang="en-US"/>
          </a:p>
        </p:txBody>
      </p:sp>
    </p:spTree>
    <p:extLst>
      <p:ext uri="{BB962C8B-B14F-4D97-AF65-F5344CB8AC3E}">
        <p14:creationId xmlns:p14="http://schemas.microsoft.com/office/powerpoint/2010/main" val="1202028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YouTube Noto"/>
                <a:hlinkClick r:id="rId3"/>
              </a:rPr>
              <a:t>https://youtu.be/0dV4FvXmjM4</a:t>
            </a:r>
            <a:endParaRPr lang="en-US" dirty="0"/>
          </a:p>
          <a:p>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22</a:t>
            </a:fld>
            <a:endParaRPr lang="en-US"/>
          </a:p>
        </p:txBody>
      </p:sp>
    </p:spTree>
    <p:extLst>
      <p:ext uri="{BB962C8B-B14F-4D97-AF65-F5344CB8AC3E}">
        <p14:creationId xmlns:p14="http://schemas.microsoft.com/office/powerpoint/2010/main" val="940886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23</a:t>
            </a:fld>
            <a:endParaRPr lang="en-US"/>
          </a:p>
        </p:txBody>
      </p:sp>
    </p:spTree>
    <p:extLst>
      <p:ext uri="{BB962C8B-B14F-4D97-AF65-F5344CB8AC3E}">
        <p14:creationId xmlns:p14="http://schemas.microsoft.com/office/powerpoint/2010/main" val="6190928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24</a:t>
            </a:fld>
            <a:endParaRPr lang="en-US"/>
          </a:p>
        </p:txBody>
      </p:sp>
    </p:spTree>
    <p:extLst>
      <p:ext uri="{BB962C8B-B14F-4D97-AF65-F5344CB8AC3E}">
        <p14:creationId xmlns:p14="http://schemas.microsoft.com/office/powerpoint/2010/main" val="1635030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25</a:t>
            </a:fld>
            <a:endParaRPr lang="en-US"/>
          </a:p>
        </p:txBody>
      </p:sp>
    </p:spTree>
    <p:extLst>
      <p:ext uri="{BB962C8B-B14F-4D97-AF65-F5344CB8AC3E}">
        <p14:creationId xmlns:p14="http://schemas.microsoft.com/office/powerpoint/2010/main" val="34430899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26</a:t>
            </a:fld>
            <a:endParaRPr lang="en-US"/>
          </a:p>
        </p:txBody>
      </p:sp>
    </p:spTree>
    <p:extLst>
      <p:ext uri="{BB962C8B-B14F-4D97-AF65-F5344CB8AC3E}">
        <p14:creationId xmlns:p14="http://schemas.microsoft.com/office/powerpoint/2010/main" val="26199153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1002339">
              <a:buSzPct val="125000"/>
              <a:defRPr/>
            </a:pPr>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27</a:t>
            </a:fld>
            <a:endParaRPr lang="en-US"/>
          </a:p>
        </p:txBody>
      </p:sp>
    </p:spTree>
    <p:extLst>
      <p:ext uri="{BB962C8B-B14F-4D97-AF65-F5344CB8AC3E}">
        <p14:creationId xmlns:p14="http://schemas.microsoft.com/office/powerpoint/2010/main" val="3358383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32</a:t>
            </a:fld>
            <a:endParaRPr lang="en-US" dirty="0"/>
          </a:p>
        </p:txBody>
      </p:sp>
    </p:spTree>
    <p:extLst>
      <p:ext uri="{BB962C8B-B14F-4D97-AF65-F5344CB8AC3E}">
        <p14:creationId xmlns:p14="http://schemas.microsoft.com/office/powerpoint/2010/main" val="42609615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33</a:t>
            </a:fld>
            <a:endParaRPr lang="en-US" dirty="0"/>
          </a:p>
        </p:txBody>
      </p:sp>
    </p:spTree>
    <p:extLst>
      <p:ext uri="{BB962C8B-B14F-4D97-AF65-F5344CB8AC3E}">
        <p14:creationId xmlns:p14="http://schemas.microsoft.com/office/powerpoint/2010/main" val="3306962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Add slide content prior to delivery</a:t>
            </a:r>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a:t>
            </a:fld>
            <a:endParaRPr lang="en-US" dirty="0"/>
          </a:p>
        </p:txBody>
      </p:sp>
    </p:spTree>
    <p:extLst>
      <p:ext uri="{BB962C8B-B14F-4D97-AF65-F5344CB8AC3E}">
        <p14:creationId xmlns:p14="http://schemas.microsoft.com/office/powerpoint/2010/main" val="266264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34</a:t>
            </a:fld>
            <a:endParaRPr lang="en-US" dirty="0"/>
          </a:p>
        </p:txBody>
      </p:sp>
    </p:spTree>
    <p:extLst>
      <p:ext uri="{BB962C8B-B14F-4D97-AF65-F5344CB8AC3E}">
        <p14:creationId xmlns:p14="http://schemas.microsoft.com/office/powerpoint/2010/main" val="2547416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35</a:t>
            </a:fld>
            <a:endParaRPr lang="en-US" dirty="0"/>
          </a:p>
        </p:txBody>
      </p:sp>
    </p:spTree>
    <p:extLst>
      <p:ext uri="{BB962C8B-B14F-4D97-AF65-F5344CB8AC3E}">
        <p14:creationId xmlns:p14="http://schemas.microsoft.com/office/powerpoint/2010/main" val="191783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36</a:t>
            </a:fld>
            <a:endParaRPr lang="en-US" dirty="0"/>
          </a:p>
        </p:txBody>
      </p:sp>
    </p:spTree>
    <p:extLst>
      <p:ext uri="{BB962C8B-B14F-4D97-AF65-F5344CB8AC3E}">
        <p14:creationId xmlns:p14="http://schemas.microsoft.com/office/powerpoint/2010/main" val="4054820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37</a:t>
            </a:fld>
            <a:endParaRPr lang="en-US" dirty="0"/>
          </a:p>
        </p:txBody>
      </p:sp>
    </p:spTree>
    <p:extLst>
      <p:ext uri="{BB962C8B-B14F-4D97-AF65-F5344CB8AC3E}">
        <p14:creationId xmlns:p14="http://schemas.microsoft.com/office/powerpoint/2010/main" val="35609363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38</a:t>
            </a:fld>
            <a:endParaRPr lang="en-US" dirty="0"/>
          </a:p>
        </p:txBody>
      </p:sp>
    </p:spTree>
    <p:extLst>
      <p:ext uri="{BB962C8B-B14F-4D97-AF65-F5344CB8AC3E}">
        <p14:creationId xmlns:p14="http://schemas.microsoft.com/office/powerpoint/2010/main" val="1117954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39</a:t>
            </a:fld>
            <a:endParaRPr lang="en-US" dirty="0"/>
          </a:p>
        </p:txBody>
      </p:sp>
    </p:spTree>
    <p:extLst>
      <p:ext uri="{BB962C8B-B14F-4D97-AF65-F5344CB8AC3E}">
        <p14:creationId xmlns:p14="http://schemas.microsoft.com/office/powerpoint/2010/main" val="42348908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40</a:t>
            </a:fld>
            <a:endParaRPr lang="en-US" dirty="0"/>
          </a:p>
        </p:txBody>
      </p:sp>
    </p:spTree>
    <p:extLst>
      <p:ext uri="{BB962C8B-B14F-4D97-AF65-F5344CB8AC3E}">
        <p14:creationId xmlns:p14="http://schemas.microsoft.com/office/powerpoint/2010/main" val="30356539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41</a:t>
            </a:fld>
            <a:endParaRPr lang="en-US" dirty="0"/>
          </a:p>
        </p:txBody>
      </p:sp>
    </p:spTree>
    <p:extLst>
      <p:ext uri="{BB962C8B-B14F-4D97-AF65-F5344CB8AC3E}">
        <p14:creationId xmlns:p14="http://schemas.microsoft.com/office/powerpoint/2010/main" val="14176582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42</a:t>
            </a:fld>
            <a:endParaRPr lang="en-US" dirty="0"/>
          </a:p>
        </p:txBody>
      </p:sp>
    </p:spTree>
    <p:extLst>
      <p:ext uri="{BB962C8B-B14F-4D97-AF65-F5344CB8AC3E}">
        <p14:creationId xmlns:p14="http://schemas.microsoft.com/office/powerpoint/2010/main" val="1508260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43</a:t>
            </a:fld>
            <a:endParaRPr lang="en-US" dirty="0"/>
          </a:p>
        </p:txBody>
      </p:sp>
    </p:spTree>
    <p:extLst>
      <p:ext uri="{BB962C8B-B14F-4D97-AF65-F5344CB8AC3E}">
        <p14:creationId xmlns:p14="http://schemas.microsoft.com/office/powerpoint/2010/main" val="2709206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effectLst/>
              <a:latin typeface="+mn-lt"/>
              <a:ea typeface="+mn-ea"/>
              <a:cs typeface="+mn-cs"/>
            </a:endParaRP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a:t>
            </a:fld>
            <a:endParaRPr lang="en-US" dirty="0"/>
          </a:p>
        </p:txBody>
      </p:sp>
    </p:spTree>
    <p:extLst>
      <p:ext uri="{BB962C8B-B14F-4D97-AF65-F5344CB8AC3E}">
        <p14:creationId xmlns:p14="http://schemas.microsoft.com/office/powerpoint/2010/main" val="26874366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44</a:t>
            </a:fld>
            <a:endParaRPr lang="en-US" dirty="0"/>
          </a:p>
        </p:txBody>
      </p:sp>
    </p:spTree>
    <p:extLst>
      <p:ext uri="{BB962C8B-B14F-4D97-AF65-F5344CB8AC3E}">
        <p14:creationId xmlns:p14="http://schemas.microsoft.com/office/powerpoint/2010/main" val="42663828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45</a:t>
            </a:fld>
            <a:endParaRPr lang="en-US" dirty="0"/>
          </a:p>
        </p:txBody>
      </p:sp>
    </p:spTree>
    <p:extLst>
      <p:ext uri="{BB962C8B-B14F-4D97-AF65-F5344CB8AC3E}">
        <p14:creationId xmlns:p14="http://schemas.microsoft.com/office/powerpoint/2010/main" val="8911902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46</a:t>
            </a:fld>
            <a:endParaRPr lang="en-US" dirty="0"/>
          </a:p>
        </p:txBody>
      </p:sp>
    </p:spTree>
    <p:extLst>
      <p:ext uri="{BB962C8B-B14F-4D97-AF65-F5344CB8AC3E}">
        <p14:creationId xmlns:p14="http://schemas.microsoft.com/office/powerpoint/2010/main" val="2390335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47</a:t>
            </a:fld>
            <a:endParaRPr lang="en-US" dirty="0"/>
          </a:p>
        </p:txBody>
      </p:sp>
    </p:spTree>
    <p:extLst>
      <p:ext uri="{BB962C8B-B14F-4D97-AF65-F5344CB8AC3E}">
        <p14:creationId xmlns:p14="http://schemas.microsoft.com/office/powerpoint/2010/main" val="25275493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48</a:t>
            </a:fld>
            <a:endParaRPr lang="en-US" dirty="0"/>
          </a:p>
        </p:txBody>
      </p:sp>
    </p:spTree>
    <p:extLst>
      <p:ext uri="{BB962C8B-B14F-4D97-AF65-F5344CB8AC3E}">
        <p14:creationId xmlns:p14="http://schemas.microsoft.com/office/powerpoint/2010/main" val="36539933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49</a:t>
            </a:fld>
            <a:endParaRPr lang="en-US" dirty="0"/>
          </a:p>
        </p:txBody>
      </p:sp>
    </p:spTree>
    <p:extLst>
      <p:ext uri="{BB962C8B-B14F-4D97-AF65-F5344CB8AC3E}">
        <p14:creationId xmlns:p14="http://schemas.microsoft.com/office/powerpoint/2010/main" val="5557876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50</a:t>
            </a:fld>
            <a:endParaRPr lang="en-US" dirty="0"/>
          </a:p>
        </p:txBody>
      </p:sp>
    </p:spTree>
    <p:extLst>
      <p:ext uri="{BB962C8B-B14F-4D97-AF65-F5344CB8AC3E}">
        <p14:creationId xmlns:p14="http://schemas.microsoft.com/office/powerpoint/2010/main" val="21411645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51</a:t>
            </a:fld>
            <a:endParaRPr lang="en-US" dirty="0"/>
          </a:p>
        </p:txBody>
      </p:sp>
    </p:spTree>
    <p:extLst>
      <p:ext uri="{BB962C8B-B14F-4D97-AF65-F5344CB8AC3E}">
        <p14:creationId xmlns:p14="http://schemas.microsoft.com/office/powerpoint/2010/main" val="29100513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52</a:t>
            </a:fld>
            <a:endParaRPr lang="en-US" dirty="0"/>
          </a:p>
        </p:txBody>
      </p:sp>
    </p:spTree>
    <p:extLst>
      <p:ext uri="{BB962C8B-B14F-4D97-AF65-F5344CB8AC3E}">
        <p14:creationId xmlns:p14="http://schemas.microsoft.com/office/powerpoint/2010/main" val="34563517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53</a:t>
            </a:fld>
            <a:endParaRPr lang="en-US" dirty="0"/>
          </a:p>
        </p:txBody>
      </p:sp>
    </p:spTree>
    <p:extLst>
      <p:ext uri="{BB962C8B-B14F-4D97-AF65-F5344CB8AC3E}">
        <p14:creationId xmlns:p14="http://schemas.microsoft.com/office/powerpoint/2010/main" val="1199696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a:t>
            </a:fld>
            <a:endParaRPr lang="en-US" dirty="0"/>
          </a:p>
        </p:txBody>
      </p:sp>
    </p:spTree>
    <p:extLst>
      <p:ext uri="{BB962C8B-B14F-4D97-AF65-F5344CB8AC3E}">
        <p14:creationId xmlns:p14="http://schemas.microsoft.com/office/powerpoint/2010/main" val="26318008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54</a:t>
            </a:fld>
            <a:endParaRPr lang="en-US" dirty="0"/>
          </a:p>
        </p:txBody>
      </p:sp>
    </p:spTree>
    <p:extLst>
      <p:ext uri="{BB962C8B-B14F-4D97-AF65-F5344CB8AC3E}">
        <p14:creationId xmlns:p14="http://schemas.microsoft.com/office/powerpoint/2010/main" val="30278916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55</a:t>
            </a:fld>
            <a:endParaRPr lang="en-US" dirty="0"/>
          </a:p>
        </p:txBody>
      </p:sp>
    </p:spTree>
    <p:extLst>
      <p:ext uri="{BB962C8B-B14F-4D97-AF65-F5344CB8AC3E}">
        <p14:creationId xmlns:p14="http://schemas.microsoft.com/office/powerpoint/2010/main" val="28664961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56</a:t>
            </a:fld>
            <a:endParaRPr lang="en-US" dirty="0"/>
          </a:p>
        </p:txBody>
      </p:sp>
    </p:spTree>
    <p:extLst>
      <p:ext uri="{BB962C8B-B14F-4D97-AF65-F5344CB8AC3E}">
        <p14:creationId xmlns:p14="http://schemas.microsoft.com/office/powerpoint/2010/main" val="35916703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YouTube Noto"/>
              </a:rPr>
              <a:t>https://</a:t>
            </a:r>
            <a:r>
              <a:rPr lang="en-US" dirty="0" err="1">
                <a:solidFill>
                  <a:srgbClr val="FFFFFF"/>
                </a:solidFill>
                <a:latin typeface="YouTube Noto"/>
              </a:rPr>
              <a:t>youtu.be</a:t>
            </a:r>
            <a:r>
              <a:rPr lang="en-US" dirty="0">
                <a:solidFill>
                  <a:srgbClr val="FFFFFF"/>
                </a:solidFill>
                <a:latin typeface="YouTube Noto"/>
              </a:rPr>
              <a:t>/GE1W-Z8mHbo</a:t>
            </a:r>
            <a:endParaRPr lang="en-US" dirty="0"/>
          </a:p>
        </p:txBody>
      </p:sp>
      <p:sp>
        <p:nvSpPr>
          <p:cNvPr id="4" name="Slide Number Placeholder 3"/>
          <p:cNvSpPr>
            <a:spLocks noGrp="1"/>
          </p:cNvSpPr>
          <p:nvPr>
            <p:ph type="sldNum" sz="quarter" idx="10"/>
          </p:nvPr>
        </p:nvSpPr>
        <p:spPr/>
        <p:txBody>
          <a:bodyPr/>
          <a:lstStyle/>
          <a:p>
            <a:fld id="{62CB10E7-6FF0-4C2F-82A5-893CBD4850D7}" type="slidenum">
              <a:rPr lang="en-US" smtClean="0"/>
              <a:t>57</a:t>
            </a:fld>
            <a:endParaRPr lang="en-US"/>
          </a:p>
        </p:txBody>
      </p:sp>
    </p:spTree>
    <p:extLst>
      <p:ext uri="{BB962C8B-B14F-4D97-AF65-F5344CB8AC3E}">
        <p14:creationId xmlns:p14="http://schemas.microsoft.com/office/powerpoint/2010/main" val="2414430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58</a:t>
            </a:fld>
            <a:endParaRPr lang="en-US" dirty="0"/>
          </a:p>
        </p:txBody>
      </p:sp>
    </p:spTree>
    <p:extLst>
      <p:ext uri="{BB962C8B-B14F-4D97-AF65-F5344CB8AC3E}">
        <p14:creationId xmlns:p14="http://schemas.microsoft.com/office/powerpoint/2010/main" val="25758411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59</a:t>
            </a:fld>
            <a:endParaRPr lang="en-US" dirty="0"/>
          </a:p>
        </p:txBody>
      </p:sp>
    </p:spTree>
    <p:extLst>
      <p:ext uri="{BB962C8B-B14F-4D97-AF65-F5344CB8AC3E}">
        <p14:creationId xmlns:p14="http://schemas.microsoft.com/office/powerpoint/2010/main" val="25396838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60</a:t>
            </a:fld>
            <a:endParaRPr lang="en-US" dirty="0"/>
          </a:p>
        </p:txBody>
      </p:sp>
    </p:spTree>
    <p:extLst>
      <p:ext uri="{BB962C8B-B14F-4D97-AF65-F5344CB8AC3E}">
        <p14:creationId xmlns:p14="http://schemas.microsoft.com/office/powerpoint/2010/main" val="968340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61</a:t>
            </a:fld>
            <a:endParaRPr lang="en-US" dirty="0"/>
          </a:p>
        </p:txBody>
      </p:sp>
    </p:spTree>
    <p:extLst>
      <p:ext uri="{BB962C8B-B14F-4D97-AF65-F5344CB8AC3E}">
        <p14:creationId xmlns:p14="http://schemas.microsoft.com/office/powerpoint/2010/main" val="25565141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62</a:t>
            </a:fld>
            <a:endParaRPr lang="en-US" dirty="0"/>
          </a:p>
        </p:txBody>
      </p:sp>
    </p:spTree>
    <p:extLst>
      <p:ext uri="{BB962C8B-B14F-4D97-AF65-F5344CB8AC3E}">
        <p14:creationId xmlns:p14="http://schemas.microsoft.com/office/powerpoint/2010/main" val="8897473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63</a:t>
            </a:fld>
            <a:endParaRPr lang="en-US" dirty="0"/>
          </a:p>
        </p:txBody>
      </p:sp>
    </p:spTree>
    <p:extLst>
      <p:ext uri="{BB962C8B-B14F-4D97-AF65-F5344CB8AC3E}">
        <p14:creationId xmlns:p14="http://schemas.microsoft.com/office/powerpoint/2010/main" val="4155568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a:t>
            </a:fld>
            <a:endParaRPr lang="en-US" dirty="0"/>
          </a:p>
        </p:txBody>
      </p:sp>
    </p:spTree>
    <p:extLst>
      <p:ext uri="{BB962C8B-B14F-4D97-AF65-F5344CB8AC3E}">
        <p14:creationId xmlns:p14="http://schemas.microsoft.com/office/powerpoint/2010/main" val="8391391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64</a:t>
            </a:fld>
            <a:endParaRPr lang="en-US" dirty="0"/>
          </a:p>
        </p:txBody>
      </p:sp>
    </p:spTree>
    <p:extLst>
      <p:ext uri="{BB962C8B-B14F-4D97-AF65-F5344CB8AC3E}">
        <p14:creationId xmlns:p14="http://schemas.microsoft.com/office/powerpoint/2010/main" val="27222998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65</a:t>
            </a:fld>
            <a:endParaRPr lang="en-US" dirty="0"/>
          </a:p>
        </p:txBody>
      </p:sp>
    </p:spTree>
    <p:extLst>
      <p:ext uri="{BB962C8B-B14F-4D97-AF65-F5344CB8AC3E}">
        <p14:creationId xmlns:p14="http://schemas.microsoft.com/office/powerpoint/2010/main" val="37549023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66</a:t>
            </a:fld>
            <a:endParaRPr lang="en-US" dirty="0"/>
          </a:p>
        </p:txBody>
      </p:sp>
    </p:spTree>
    <p:extLst>
      <p:ext uri="{BB962C8B-B14F-4D97-AF65-F5344CB8AC3E}">
        <p14:creationId xmlns:p14="http://schemas.microsoft.com/office/powerpoint/2010/main" val="25007653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67</a:t>
            </a:fld>
            <a:endParaRPr lang="en-US" dirty="0"/>
          </a:p>
        </p:txBody>
      </p:sp>
    </p:spTree>
    <p:extLst>
      <p:ext uri="{BB962C8B-B14F-4D97-AF65-F5344CB8AC3E}">
        <p14:creationId xmlns:p14="http://schemas.microsoft.com/office/powerpoint/2010/main" val="23186145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68</a:t>
            </a:fld>
            <a:endParaRPr lang="en-US" dirty="0"/>
          </a:p>
        </p:txBody>
      </p:sp>
    </p:spTree>
    <p:extLst>
      <p:ext uri="{BB962C8B-B14F-4D97-AF65-F5344CB8AC3E}">
        <p14:creationId xmlns:p14="http://schemas.microsoft.com/office/powerpoint/2010/main" val="40639744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69</a:t>
            </a:fld>
            <a:endParaRPr lang="en-US" dirty="0"/>
          </a:p>
        </p:txBody>
      </p:sp>
    </p:spTree>
    <p:extLst>
      <p:ext uri="{BB962C8B-B14F-4D97-AF65-F5344CB8AC3E}">
        <p14:creationId xmlns:p14="http://schemas.microsoft.com/office/powerpoint/2010/main" val="8330343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70</a:t>
            </a:fld>
            <a:endParaRPr lang="en-US" dirty="0"/>
          </a:p>
        </p:txBody>
      </p:sp>
    </p:spTree>
    <p:extLst>
      <p:ext uri="{BB962C8B-B14F-4D97-AF65-F5344CB8AC3E}">
        <p14:creationId xmlns:p14="http://schemas.microsoft.com/office/powerpoint/2010/main" val="17342438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a:rPr>
              <a:t>https://youtu.be/pVm27HLLiiQ</a:t>
            </a:r>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71</a:t>
            </a:fld>
            <a:endParaRPr lang="en-US" dirty="0"/>
          </a:p>
        </p:txBody>
      </p:sp>
    </p:spTree>
    <p:extLst>
      <p:ext uri="{BB962C8B-B14F-4D97-AF65-F5344CB8AC3E}">
        <p14:creationId xmlns:p14="http://schemas.microsoft.com/office/powerpoint/2010/main" val="18263446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72</a:t>
            </a:fld>
            <a:endParaRPr lang="en-US" dirty="0"/>
          </a:p>
        </p:txBody>
      </p:sp>
    </p:spTree>
    <p:extLst>
      <p:ext uri="{BB962C8B-B14F-4D97-AF65-F5344CB8AC3E}">
        <p14:creationId xmlns:p14="http://schemas.microsoft.com/office/powerpoint/2010/main" val="18556947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a:rPr>
              <a:t>https://youtu.be/yESTT45RZK4</a:t>
            </a:r>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73</a:t>
            </a:fld>
            <a:endParaRPr lang="en-US" dirty="0"/>
          </a:p>
        </p:txBody>
      </p:sp>
    </p:spTree>
    <p:extLst>
      <p:ext uri="{BB962C8B-B14F-4D97-AF65-F5344CB8AC3E}">
        <p14:creationId xmlns:p14="http://schemas.microsoft.com/office/powerpoint/2010/main" val="201861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a:t>
            </a:fld>
            <a:endParaRPr lang="en-US" dirty="0"/>
          </a:p>
        </p:txBody>
      </p:sp>
    </p:spTree>
    <p:extLst>
      <p:ext uri="{BB962C8B-B14F-4D97-AF65-F5344CB8AC3E}">
        <p14:creationId xmlns:p14="http://schemas.microsoft.com/office/powerpoint/2010/main" val="39461725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74</a:t>
            </a:fld>
            <a:endParaRPr lang="en-US" dirty="0"/>
          </a:p>
        </p:txBody>
      </p:sp>
    </p:spTree>
    <p:extLst>
      <p:ext uri="{BB962C8B-B14F-4D97-AF65-F5344CB8AC3E}">
        <p14:creationId xmlns:p14="http://schemas.microsoft.com/office/powerpoint/2010/main" val="17542705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75</a:t>
            </a:fld>
            <a:endParaRPr lang="en-US" dirty="0"/>
          </a:p>
        </p:txBody>
      </p:sp>
    </p:spTree>
    <p:extLst>
      <p:ext uri="{BB962C8B-B14F-4D97-AF65-F5344CB8AC3E}">
        <p14:creationId xmlns:p14="http://schemas.microsoft.com/office/powerpoint/2010/main" val="26394299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76</a:t>
            </a:fld>
            <a:endParaRPr lang="en-US" dirty="0"/>
          </a:p>
        </p:txBody>
      </p:sp>
    </p:spTree>
    <p:extLst>
      <p:ext uri="{BB962C8B-B14F-4D97-AF65-F5344CB8AC3E}">
        <p14:creationId xmlns:p14="http://schemas.microsoft.com/office/powerpoint/2010/main" val="37837312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77</a:t>
            </a:fld>
            <a:endParaRPr lang="en-US" dirty="0"/>
          </a:p>
        </p:txBody>
      </p:sp>
    </p:spTree>
    <p:extLst>
      <p:ext uri="{BB962C8B-B14F-4D97-AF65-F5344CB8AC3E}">
        <p14:creationId xmlns:p14="http://schemas.microsoft.com/office/powerpoint/2010/main" val="42451587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78</a:t>
            </a:fld>
            <a:endParaRPr lang="en-US" dirty="0"/>
          </a:p>
        </p:txBody>
      </p:sp>
    </p:spTree>
    <p:extLst>
      <p:ext uri="{BB962C8B-B14F-4D97-AF65-F5344CB8AC3E}">
        <p14:creationId xmlns:p14="http://schemas.microsoft.com/office/powerpoint/2010/main" val="10170453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79</a:t>
            </a:fld>
            <a:endParaRPr lang="en-US" dirty="0"/>
          </a:p>
        </p:txBody>
      </p:sp>
    </p:spTree>
    <p:extLst>
      <p:ext uri="{BB962C8B-B14F-4D97-AF65-F5344CB8AC3E}">
        <p14:creationId xmlns:p14="http://schemas.microsoft.com/office/powerpoint/2010/main" val="188925664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80</a:t>
            </a:fld>
            <a:endParaRPr lang="en-US" dirty="0"/>
          </a:p>
        </p:txBody>
      </p:sp>
    </p:spTree>
    <p:extLst>
      <p:ext uri="{BB962C8B-B14F-4D97-AF65-F5344CB8AC3E}">
        <p14:creationId xmlns:p14="http://schemas.microsoft.com/office/powerpoint/2010/main" val="4130111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81</a:t>
            </a:fld>
            <a:endParaRPr lang="en-US" dirty="0"/>
          </a:p>
        </p:txBody>
      </p:sp>
    </p:spTree>
    <p:extLst>
      <p:ext uri="{BB962C8B-B14F-4D97-AF65-F5344CB8AC3E}">
        <p14:creationId xmlns:p14="http://schemas.microsoft.com/office/powerpoint/2010/main" val="43982557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82</a:t>
            </a:fld>
            <a:endParaRPr lang="en-US" dirty="0"/>
          </a:p>
        </p:txBody>
      </p:sp>
    </p:spTree>
    <p:extLst>
      <p:ext uri="{BB962C8B-B14F-4D97-AF65-F5344CB8AC3E}">
        <p14:creationId xmlns:p14="http://schemas.microsoft.com/office/powerpoint/2010/main" val="31472861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83</a:t>
            </a:fld>
            <a:endParaRPr lang="en-US" dirty="0"/>
          </a:p>
        </p:txBody>
      </p:sp>
    </p:spTree>
    <p:extLst>
      <p:ext uri="{BB962C8B-B14F-4D97-AF65-F5344CB8AC3E}">
        <p14:creationId xmlns:p14="http://schemas.microsoft.com/office/powerpoint/2010/main" val="639113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a:t>
            </a:fld>
            <a:endParaRPr lang="en-US" dirty="0"/>
          </a:p>
        </p:txBody>
      </p:sp>
    </p:spTree>
    <p:extLst>
      <p:ext uri="{BB962C8B-B14F-4D97-AF65-F5344CB8AC3E}">
        <p14:creationId xmlns:p14="http://schemas.microsoft.com/office/powerpoint/2010/main" val="15977392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84</a:t>
            </a:fld>
            <a:endParaRPr lang="en-US" dirty="0"/>
          </a:p>
        </p:txBody>
      </p:sp>
    </p:spTree>
    <p:extLst>
      <p:ext uri="{BB962C8B-B14F-4D97-AF65-F5344CB8AC3E}">
        <p14:creationId xmlns:p14="http://schemas.microsoft.com/office/powerpoint/2010/main" val="5673941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85</a:t>
            </a:fld>
            <a:endParaRPr lang="en-US" dirty="0"/>
          </a:p>
        </p:txBody>
      </p:sp>
    </p:spTree>
    <p:extLst>
      <p:ext uri="{BB962C8B-B14F-4D97-AF65-F5344CB8AC3E}">
        <p14:creationId xmlns:p14="http://schemas.microsoft.com/office/powerpoint/2010/main" val="18140876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86</a:t>
            </a:fld>
            <a:endParaRPr lang="en-US" dirty="0"/>
          </a:p>
        </p:txBody>
      </p:sp>
    </p:spTree>
    <p:extLst>
      <p:ext uri="{BB962C8B-B14F-4D97-AF65-F5344CB8AC3E}">
        <p14:creationId xmlns:p14="http://schemas.microsoft.com/office/powerpoint/2010/main" val="40295437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87</a:t>
            </a:fld>
            <a:endParaRPr lang="en-US" dirty="0"/>
          </a:p>
        </p:txBody>
      </p:sp>
    </p:spTree>
    <p:extLst>
      <p:ext uri="{BB962C8B-B14F-4D97-AF65-F5344CB8AC3E}">
        <p14:creationId xmlns:p14="http://schemas.microsoft.com/office/powerpoint/2010/main" val="807220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88</a:t>
            </a:fld>
            <a:endParaRPr lang="en-US" dirty="0"/>
          </a:p>
        </p:txBody>
      </p:sp>
    </p:spTree>
    <p:extLst>
      <p:ext uri="{BB962C8B-B14F-4D97-AF65-F5344CB8AC3E}">
        <p14:creationId xmlns:p14="http://schemas.microsoft.com/office/powerpoint/2010/main" val="7875478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89</a:t>
            </a:fld>
            <a:endParaRPr lang="en-US" dirty="0"/>
          </a:p>
        </p:txBody>
      </p:sp>
    </p:spTree>
    <p:extLst>
      <p:ext uri="{BB962C8B-B14F-4D97-AF65-F5344CB8AC3E}">
        <p14:creationId xmlns:p14="http://schemas.microsoft.com/office/powerpoint/2010/main" val="13841945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90</a:t>
            </a:fld>
            <a:endParaRPr lang="en-US" dirty="0"/>
          </a:p>
        </p:txBody>
      </p:sp>
    </p:spTree>
    <p:extLst>
      <p:ext uri="{BB962C8B-B14F-4D97-AF65-F5344CB8AC3E}">
        <p14:creationId xmlns:p14="http://schemas.microsoft.com/office/powerpoint/2010/main" val="19715301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91</a:t>
            </a:fld>
            <a:endParaRPr lang="en-US" dirty="0"/>
          </a:p>
        </p:txBody>
      </p:sp>
    </p:spTree>
    <p:extLst>
      <p:ext uri="{BB962C8B-B14F-4D97-AF65-F5344CB8AC3E}">
        <p14:creationId xmlns:p14="http://schemas.microsoft.com/office/powerpoint/2010/main" val="17334029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92</a:t>
            </a:fld>
            <a:endParaRPr lang="en-US" dirty="0"/>
          </a:p>
        </p:txBody>
      </p:sp>
    </p:spTree>
    <p:extLst>
      <p:ext uri="{BB962C8B-B14F-4D97-AF65-F5344CB8AC3E}">
        <p14:creationId xmlns:p14="http://schemas.microsoft.com/office/powerpoint/2010/main" val="109810312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93</a:t>
            </a:fld>
            <a:endParaRPr lang="en-US" dirty="0"/>
          </a:p>
        </p:txBody>
      </p:sp>
    </p:spTree>
    <p:extLst>
      <p:ext uri="{BB962C8B-B14F-4D97-AF65-F5344CB8AC3E}">
        <p14:creationId xmlns:p14="http://schemas.microsoft.com/office/powerpoint/2010/main" val="2883522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a:t>
            </a:fld>
            <a:endParaRPr lang="en-US" dirty="0"/>
          </a:p>
        </p:txBody>
      </p:sp>
    </p:spTree>
    <p:extLst>
      <p:ext uri="{BB962C8B-B14F-4D97-AF65-F5344CB8AC3E}">
        <p14:creationId xmlns:p14="http://schemas.microsoft.com/office/powerpoint/2010/main" val="36883576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94</a:t>
            </a:fld>
            <a:endParaRPr lang="en-US" dirty="0"/>
          </a:p>
        </p:txBody>
      </p:sp>
    </p:spTree>
    <p:extLst>
      <p:ext uri="{BB962C8B-B14F-4D97-AF65-F5344CB8AC3E}">
        <p14:creationId xmlns:p14="http://schemas.microsoft.com/office/powerpoint/2010/main" val="158931842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95</a:t>
            </a:fld>
            <a:endParaRPr lang="en-US" dirty="0"/>
          </a:p>
        </p:txBody>
      </p:sp>
    </p:spTree>
    <p:extLst>
      <p:ext uri="{BB962C8B-B14F-4D97-AF65-F5344CB8AC3E}">
        <p14:creationId xmlns:p14="http://schemas.microsoft.com/office/powerpoint/2010/main" val="149845824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96</a:t>
            </a:fld>
            <a:endParaRPr lang="en-US" dirty="0"/>
          </a:p>
        </p:txBody>
      </p:sp>
    </p:spTree>
    <p:extLst>
      <p:ext uri="{BB962C8B-B14F-4D97-AF65-F5344CB8AC3E}">
        <p14:creationId xmlns:p14="http://schemas.microsoft.com/office/powerpoint/2010/main" val="40985254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97</a:t>
            </a:fld>
            <a:endParaRPr lang="en-US" dirty="0"/>
          </a:p>
        </p:txBody>
      </p:sp>
    </p:spTree>
    <p:extLst>
      <p:ext uri="{BB962C8B-B14F-4D97-AF65-F5344CB8AC3E}">
        <p14:creationId xmlns:p14="http://schemas.microsoft.com/office/powerpoint/2010/main" val="133413514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98</a:t>
            </a:fld>
            <a:endParaRPr lang="en-US" dirty="0"/>
          </a:p>
        </p:txBody>
      </p:sp>
    </p:spTree>
    <p:extLst>
      <p:ext uri="{BB962C8B-B14F-4D97-AF65-F5344CB8AC3E}">
        <p14:creationId xmlns:p14="http://schemas.microsoft.com/office/powerpoint/2010/main" val="231957434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99</a:t>
            </a:fld>
            <a:endParaRPr lang="en-US" dirty="0"/>
          </a:p>
        </p:txBody>
      </p:sp>
    </p:spTree>
    <p:extLst>
      <p:ext uri="{BB962C8B-B14F-4D97-AF65-F5344CB8AC3E}">
        <p14:creationId xmlns:p14="http://schemas.microsoft.com/office/powerpoint/2010/main" val="339635712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100</a:t>
            </a:fld>
            <a:endParaRPr lang="en-US" dirty="0"/>
          </a:p>
        </p:txBody>
      </p:sp>
    </p:spTree>
    <p:extLst>
      <p:ext uri="{BB962C8B-B14F-4D97-AF65-F5344CB8AC3E}">
        <p14:creationId xmlns:p14="http://schemas.microsoft.com/office/powerpoint/2010/main" val="246345784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101</a:t>
            </a:fld>
            <a:endParaRPr lang="en-US" dirty="0"/>
          </a:p>
        </p:txBody>
      </p:sp>
    </p:spTree>
    <p:extLst>
      <p:ext uri="{BB962C8B-B14F-4D97-AF65-F5344CB8AC3E}">
        <p14:creationId xmlns:p14="http://schemas.microsoft.com/office/powerpoint/2010/main" val="5411460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102</a:t>
            </a:fld>
            <a:endParaRPr lang="en-US" dirty="0"/>
          </a:p>
        </p:txBody>
      </p:sp>
    </p:spTree>
    <p:extLst>
      <p:ext uri="{BB962C8B-B14F-4D97-AF65-F5344CB8AC3E}">
        <p14:creationId xmlns:p14="http://schemas.microsoft.com/office/powerpoint/2010/main" val="276616369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103</a:t>
            </a:fld>
            <a:endParaRPr lang="en-US" dirty="0"/>
          </a:p>
        </p:txBody>
      </p:sp>
    </p:spTree>
    <p:extLst>
      <p:ext uri="{BB962C8B-B14F-4D97-AF65-F5344CB8AC3E}">
        <p14:creationId xmlns:p14="http://schemas.microsoft.com/office/powerpoint/2010/main" val="509364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0" y="2006601"/>
            <a:ext cx="12192000" cy="1081833"/>
          </a:xfrm>
          <a:prstGeom prst="rect">
            <a:avLst/>
          </a:prstGeom>
        </p:spPr>
        <p:txBody>
          <a:bodyPr/>
          <a:lstStyle>
            <a:lvl1pPr marL="0" indent="0" algn="ctr">
              <a:buNone/>
              <a:defRPr sz="6000" baseline="0"/>
            </a:lvl1pPr>
          </a:lstStyle>
          <a:p>
            <a:pPr lvl="0"/>
            <a:r>
              <a:rPr lang="en-US" dirty="0"/>
              <a:t>[Main Topic]</a:t>
            </a:r>
          </a:p>
        </p:txBody>
      </p:sp>
    </p:spTree>
    <p:extLst>
      <p:ext uri="{BB962C8B-B14F-4D97-AF65-F5344CB8AC3E}">
        <p14:creationId xmlns:p14="http://schemas.microsoft.com/office/powerpoint/2010/main" val="2279167899"/>
      </p:ext>
    </p:extLst>
  </p:cSld>
  <p:clrMapOvr>
    <a:masterClrMapping/>
  </p:clrMapOvr>
  <p:transition spd="slow">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4265455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4984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ubtopic">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68276"/>
            <a:ext cx="12192000" cy="849313"/>
          </a:xfrm>
          <a:prstGeom prst="rect">
            <a:avLst/>
          </a:prstGeom>
        </p:spPr>
        <p:txBody>
          <a:bodyPr/>
          <a:lstStyle>
            <a:lvl1pPr marL="0" indent="0" algn="ctr">
              <a:buNone/>
              <a:defRPr sz="4400" b="1"/>
            </a:lvl1pPr>
          </a:lstStyle>
          <a:p>
            <a:pPr lvl="0"/>
            <a:r>
              <a:rPr lang="en-US" dirty="0"/>
              <a:t>[Sub Topic]</a:t>
            </a:r>
          </a:p>
        </p:txBody>
      </p:sp>
    </p:spTree>
    <p:extLst>
      <p:ext uri="{BB962C8B-B14F-4D97-AF65-F5344CB8AC3E}">
        <p14:creationId xmlns:p14="http://schemas.microsoft.com/office/powerpoint/2010/main" val="3966956194"/>
      </p:ext>
    </p:extLst>
  </p:cSld>
  <p:clrMapOvr>
    <a:masterClrMapping/>
  </p:clrMapOvr>
  <p:transition spd="slow">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 Text 1 (Re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52400"/>
            <a:ext cx="12192000" cy="715962"/>
          </a:xfrm>
          <a:prstGeom prst="rect">
            <a:avLst/>
          </a:prstGeom>
        </p:spPr>
        <p:txBody>
          <a:bodyPr/>
          <a:lstStyle>
            <a:lvl1pPr>
              <a:defRPr sz="6000" b="1">
                <a:solidFill>
                  <a:srgbClr val="FF000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[Title] </a:t>
            </a:r>
          </a:p>
        </p:txBody>
      </p:sp>
    </p:spTree>
    <p:extLst>
      <p:ext uri="{BB962C8B-B14F-4D97-AF65-F5344CB8AC3E}">
        <p14:creationId xmlns:p14="http://schemas.microsoft.com/office/powerpoint/2010/main" val="4040900962"/>
      </p:ext>
    </p:extLst>
  </p:cSld>
  <p:clrMapOvr>
    <a:masterClrMapping/>
  </p:clrMapOvr>
  <p:transition spd="slow">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2639196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097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1068286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57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74638"/>
            <a:ext cx="12192000" cy="73306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a:t>[Sub Topic]</a:t>
            </a:r>
          </a:p>
        </p:txBody>
      </p:sp>
    </p:spTree>
    <p:extLst>
      <p:ext uri="{BB962C8B-B14F-4D97-AF65-F5344CB8AC3E}">
        <p14:creationId xmlns:p14="http://schemas.microsoft.com/office/powerpoint/2010/main" val="1684548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45113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87D70F-6351-5445-8ABC-7BE2C675E6F5}"/>
              </a:ext>
            </a:extLst>
          </p:cNvPr>
          <p:cNvSpPr/>
          <p:nvPr userDrawn="1"/>
        </p:nvSpPr>
        <p:spPr>
          <a:xfrm>
            <a:off x="-1" y="2"/>
            <a:ext cx="12180047" cy="172719"/>
          </a:xfrm>
          <a:prstGeom prst="rect">
            <a:avLst/>
          </a:prstGeom>
          <a:solidFill>
            <a:srgbClr val="F8B716"/>
          </a:solidFill>
          <a:ln>
            <a:solidFill>
              <a:srgbClr val="F8B716"/>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4" name="Picture 3" descr="Logo, company name&#10;&#10;Description automatically generated">
            <a:extLst>
              <a:ext uri="{FF2B5EF4-FFF2-40B4-BE49-F238E27FC236}">
                <a16:creationId xmlns:a16="http://schemas.microsoft.com/office/drawing/2014/main" id="{1D691A14-2CA8-D040-B01D-04279DCAFFD4}"/>
              </a:ext>
            </a:extLst>
          </p:cNvPr>
          <p:cNvPicPr>
            <a:picLocks noChangeAspect="1"/>
          </p:cNvPicPr>
          <p:nvPr userDrawn="1"/>
        </p:nvPicPr>
        <p:blipFill rotWithShape="1">
          <a:blip r:embed="rId5"/>
          <a:srcRect l="24855" t="40470" r="6684" b="41876"/>
          <a:stretch/>
        </p:blipFill>
        <p:spPr>
          <a:xfrm>
            <a:off x="9741486" y="6137419"/>
            <a:ext cx="2438560" cy="628847"/>
          </a:xfrm>
          <a:prstGeom prst="rect">
            <a:avLst/>
          </a:prstGeom>
        </p:spPr>
      </p:pic>
    </p:spTree>
    <p:extLst>
      <p:ext uri="{BB962C8B-B14F-4D97-AF65-F5344CB8AC3E}">
        <p14:creationId xmlns:p14="http://schemas.microsoft.com/office/powerpoint/2010/main" val="2861753824"/>
      </p:ext>
    </p:extLst>
  </p:cSld>
  <p:clrMap bg1="lt1" tx1="dk1" bg2="lt2" tx2="dk2" accent1="accent1" accent2="accent2" accent3="accent3" accent4="accent4" accent5="accent5" accent6="accent6" hlink="hlink" folHlink="folHlink"/>
  <p:sldLayoutIdLst>
    <p:sldLayoutId id="2147483663" r:id="rId1"/>
    <p:sldLayoutId id="2147483660" r:id="rId2"/>
    <p:sldLayoutId id="2147483679" r:id="rId3"/>
  </p:sldLayoutIdLst>
  <p:txStyles>
    <p:titleStyle>
      <a:lvl1pPr algn="ctr" defTabSz="457200" rtl="0" eaLnBrk="1" latinLnBrk="0" hangingPunct="1">
        <a:spcBef>
          <a:spcPct val="0"/>
        </a:spcBef>
        <a:buNone/>
        <a:defRPr sz="3600" b="1"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chemeClr val="bg1">
              <a:lumMod val="65000"/>
            </a:schemeClr>
          </a:solidFill>
          <a:ln>
            <a:solidFill>
              <a:schemeClr val="bg1">
                <a:lumMod val="7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p:cNvSpPr/>
          <p:nvPr userDrawn="1"/>
        </p:nvSpPr>
        <p:spPr>
          <a:xfrm>
            <a:off x="0" y="6126164"/>
            <a:ext cx="12192000" cy="731837"/>
          </a:xfrm>
          <a:prstGeom prst="rect">
            <a:avLst/>
          </a:prstGeom>
          <a:solidFill>
            <a:schemeClr val="bg1">
              <a:lumMod val="65000"/>
            </a:schemeClr>
          </a:solidFill>
          <a:ln>
            <a:solidFill>
              <a:schemeClr val="bg1">
                <a:lumMod val="75000"/>
              </a:schemeClr>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tx1"/>
                </a:solidFill>
                <a:latin typeface="Arial" pitchFamily="34" charset="0"/>
                <a:cs typeface="Arial" pitchFamily="34" charset="0"/>
              </a:rPr>
              <a:t>[Version</a:t>
            </a:r>
            <a:r>
              <a:rPr lang="en-US" sz="1200" baseline="0" dirty="0">
                <a:solidFill>
                  <a:schemeClr val="tx1"/>
                </a:solidFill>
                <a:latin typeface="Arial" pitchFamily="34" charset="0"/>
                <a:cs typeface="Arial" pitchFamily="34" charset="0"/>
              </a:rPr>
              <a:t> Code]</a:t>
            </a:r>
          </a:p>
          <a:p>
            <a:pPr>
              <a:spcAft>
                <a:spcPts val="600"/>
              </a:spcAft>
            </a:pPr>
            <a:r>
              <a:rPr lang="en-US" sz="1200" baseline="0" dirty="0">
                <a:solidFill>
                  <a:schemeClr val="tx1"/>
                </a:solidFill>
                <a:latin typeface="Arial" pitchFamily="34" charset="0"/>
                <a:cs typeface="Arial" pitchFamily="34" charset="0"/>
              </a:rPr>
              <a:t>[Lesson Title]</a:t>
            </a:r>
            <a:endParaRPr lang="en-US" sz="1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152801050"/>
      </p:ext>
    </p:extLst>
  </p:cSld>
  <p:clrMap bg1="lt1" tx1="dk1" bg2="lt2" tx2="dk2" accent1="accent1" accent2="accent2" accent3="accent3" accent4="accent4" accent5="accent5" accent6="accent6" hlink="hlink" folHlink="folHlink"/>
  <p:sldLayoutIdLst>
    <p:sldLayoutId id="2147483665" r:id="rId1"/>
    <p:sldLayoutId id="214748366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rgbClr val="FF0000"/>
          </a:solidFill>
          <a:ln>
            <a:solidFill>
              <a:srgbClr val="FF0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p:cNvSpPr/>
          <p:nvPr userDrawn="1"/>
        </p:nvSpPr>
        <p:spPr>
          <a:xfrm>
            <a:off x="0" y="6126164"/>
            <a:ext cx="12192000" cy="731837"/>
          </a:xfrm>
          <a:prstGeom prst="rect">
            <a:avLst/>
          </a:prstGeom>
          <a:solidFill>
            <a:srgbClr val="FF0000"/>
          </a:solidFill>
          <a:ln>
            <a:solidFill>
              <a:srgbClr val="FF0000"/>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tx1"/>
                </a:solidFill>
                <a:latin typeface="Arial" pitchFamily="34" charset="0"/>
                <a:cs typeface="Arial" pitchFamily="34" charset="0"/>
              </a:rPr>
              <a:t>[Version</a:t>
            </a:r>
            <a:r>
              <a:rPr lang="en-US" sz="1200" baseline="0" dirty="0">
                <a:solidFill>
                  <a:schemeClr val="tx1"/>
                </a:solidFill>
                <a:latin typeface="Arial" pitchFamily="34" charset="0"/>
                <a:cs typeface="Arial" pitchFamily="34" charset="0"/>
              </a:rPr>
              <a:t> Code]</a:t>
            </a:r>
          </a:p>
          <a:p>
            <a:pPr>
              <a:spcAft>
                <a:spcPts val="600"/>
              </a:spcAft>
            </a:pPr>
            <a:r>
              <a:rPr lang="en-US" sz="1200" baseline="0" dirty="0">
                <a:solidFill>
                  <a:schemeClr val="tx1"/>
                </a:solidFill>
                <a:latin typeface="Arial" pitchFamily="34" charset="0"/>
                <a:cs typeface="Arial" pitchFamily="34" charset="0"/>
              </a:rPr>
              <a:t>[Lesson Title]</a:t>
            </a:r>
            <a:endParaRPr lang="en-US" sz="1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834360121"/>
      </p:ext>
    </p:extLst>
  </p:cSld>
  <p:clrMap bg1="lt1" tx1="dk1" bg2="lt2" tx2="dk2" accent1="accent1" accent2="accent2" accent3="accent3" accent4="accent4" accent5="accent5" accent6="accent6" hlink="hlink" folHlink="folHlink"/>
  <p:sldLayoutIdLst>
    <p:sldLayoutId id="2147483667" r:id="rId1"/>
    <p:sldLayoutId id="214748366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rgbClr val="FFC000"/>
          </a:solidFill>
          <a:ln>
            <a:solidFill>
              <a:srgbClr val="FFC000"/>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p:cNvSpPr/>
          <p:nvPr userDrawn="1"/>
        </p:nvSpPr>
        <p:spPr>
          <a:xfrm>
            <a:off x="0" y="6126164"/>
            <a:ext cx="12192000" cy="731837"/>
          </a:xfrm>
          <a:prstGeom prst="rect">
            <a:avLst/>
          </a:prstGeom>
          <a:solidFill>
            <a:srgbClr val="FFC000"/>
          </a:solidFill>
          <a:ln>
            <a:solidFill>
              <a:srgbClr val="FFC000"/>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tx1"/>
                </a:solidFill>
                <a:latin typeface="Arial" pitchFamily="34" charset="0"/>
                <a:cs typeface="Arial" pitchFamily="34" charset="0"/>
              </a:rPr>
              <a:t>[Version</a:t>
            </a:r>
            <a:r>
              <a:rPr lang="en-US" sz="1200" baseline="0" dirty="0">
                <a:solidFill>
                  <a:schemeClr val="tx1"/>
                </a:solidFill>
                <a:latin typeface="Arial" pitchFamily="34" charset="0"/>
                <a:cs typeface="Arial" pitchFamily="34" charset="0"/>
              </a:rPr>
              <a:t> Code]</a:t>
            </a:r>
          </a:p>
          <a:p>
            <a:pPr>
              <a:spcAft>
                <a:spcPts val="600"/>
              </a:spcAft>
            </a:pPr>
            <a:r>
              <a:rPr lang="en-US" sz="1200" baseline="0" dirty="0">
                <a:solidFill>
                  <a:schemeClr val="tx1"/>
                </a:solidFill>
                <a:latin typeface="Arial" pitchFamily="34" charset="0"/>
                <a:cs typeface="Arial" pitchFamily="34" charset="0"/>
              </a:rPr>
              <a:t>[Lesson Title]</a:t>
            </a:r>
            <a:endParaRPr lang="en-US" sz="1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135562050"/>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55365"/>
          </a:xfrm>
          <a:prstGeom prst="rect">
            <a:avLst/>
          </a:prstGeom>
          <a:solidFill>
            <a:schemeClr val="tx1"/>
          </a:solidFill>
          <a:ln>
            <a:solidFill>
              <a:schemeClr val="tx1"/>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p:cNvSpPr/>
          <p:nvPr userDrawn="1"/>
        </p:nvSpPr>
        <p:spPr>
          <a:xfrm>
            <a:off x="0" y="6126164"/>
            <a:ext cx="12192000" cy="731837"/>
          </a:xfrm>
          <a:prstGeom prst="rect">
            <a:avLst/>
          </a:prstGeom>
          <a:solidFill>
            <a:schemeClr val="tx1"/>
          </a:solidFill>
          <a:ln>
            <a:solidFill>
              <a:schemeClr val="tx1"/>
            </a:solid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9" name="Picture 8" descr="bad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6960" y="5500830"/>
            <a:ext cx="1317085" cy="1357171"/>
          </a:xfrm>
          <a:prstGeom prst="rect">
            <a:avLst/>
          </a:prstGeom>
        </p:spPr>
      </p:pic>
      <p:sp>
        <p:nvSpPr>
          <p:cNvPr id="10" name="TextBox 9"/>
          <p:cNvSpPr txBox="1"/>
          <p:nvPr userDrawn="1"/>
        </p:nvSpPr>
        <p:spPr>
          <a:xfrm>
            <a:off x="1" y="6294173"/>
            <a:ext cx="1586204" cy="538609"/>
          </a:xfrm>
          <a:prstGeom prst="rect">
            <a:avLst/>
          </a:prstGeom>
          <a:noFill/>
        </p:spPr>
        <p:txBody>
          <a:bodyPr wrap="square" rtlCol="0">
            <a:spAutoFit/>
          </a:bodyPr>
          <a:lstStyle/>
          <a:p>
            <a:pPr>
              <a:spcAft>
                <a:spcPts val="600"/>
              </a:spcAft>
            </a:pPr>
            <a:r>
              <a:rPr lang="en-US" sz="1200" dirty="0">
                <a:solidFill>
                  <a:schemeClr val="bg1"/>
                </a:solidFill>
                <a:latin typeface="Arial" pitchFamily="34" charset="0"/>
                <a:cs typeface="Arial" pitchFamily="34" charset="0"/>
              </a:rPr>
              <a:t>[Version</a:t>
            </a:r>
            <a:r>
              <a:rPr lang="en-US" sz="1200" baseline="0" dirty="0">
                <a:solidFill>
                  <a:schemeClr val="bg1"/>
                </a:solidFill>
                <a:latin typeface="Arial" pitchFamily="34" charset="0"/>
                <a:cs typeface="Arial" pitchFamily="34" charset="0"/>
              </a:rPr>
              <a:t> Code]</a:t>
            </a:r>
          </a:p>
          <a:p>
            <a:pPr>
              <a:spcAft>
                <a:spcPts val="600"/>
              </a:spcAft>
            </a:pPr>
            <a:r>
              <a:rPr lang="en-US" sz="1200" baseline="0" dirty="0">
                <a:solidFill>
                  <a:schemeClr val="bg1"/>
                </a:solidFill>
                <a:latin typeface="Arial" pitchFamily="34" charset="0"/>
                <a:cs typeface="Arial" pitchFamily="34" charset="0"/>
              </a:rPr>
              <a:t>[Lesson Title]</a:t>
            </a:r>
            <a:endParaRPr lang="en-US" sz="1200"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846745647"/>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05.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06.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07.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08.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09.xml.rels><?xml version="1.0" encoding="UTF-8" standalone="yes"?>
<Relationships xmlns="http://schemas.openxmlformats.org/package/2006/relationships"><Relationship Id="rId3" Type="http://schemas.openxmlformats.org/officeDocument/2006/relationships/hyperlink" Target="https://lawenforcementlearning.com/elearning/practical-exercise-3-de-escalation/#/slide/1" TargetMode="External"/><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s://lawenforcementlearning.com/video/e-leap-in-practic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pt74vK9pgIA"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0dV4FvXmjM4"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youtu.be/0dV4FvXmjM4"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hyperlink" Target="https://youtu.be/GE1W-Z8mHbo"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youtu.be/pVm27HLLiiQ"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7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youtu.be/yESTT45RZK4"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7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8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1CB0E08-9A3C-E340-88EE-06C81186CC42}"/>
              </a:ext>
            </a:extLst>
          </p:cNvPr>
          <p:cNvSpPr/>
          <p:nvPr/>
        </p:nvSpPr>
        <p:spPr>
          <a:xfrm>
            <a:off x="-1" y="621179"/>
            <a:ext cx="12192000" cy="1200329"/>
          </a:xfrm>
          <a:prstGeom prst="rect">
            <a:avLst/>
          </a:prstGeom>
        </p:spPr>
        <p:txBody>
          <a:bodyPr wrap="square">
            <a:spAutoFit/>
          </a:bodyPr>
          <a:lstStyle/>
          <a:p>
            <a:pPr algn="ctr"/>
            <a:r>
              <a:rPr lang="en-US" sz="72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Communication Skills</a:t>
            </a:r>
            <a:endParaRPr lang="en-US" sz="7200" b="1" dirty="0">
              <a:solidFill>
                <a:srgbClr val="1D1347"/>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Picture 5" descr="About Us | IADLEST National Certification Program">
            <a:extLst>
              <a:ext uri="{FF2B5EF4-FFF2-40B4-BE49-F238E27FC236}">
                <a16:creationId xmlns:a16="http://schemas.microsoft.com/office/drawing/2014/main" id="{2A789F44-F4D5-9144-B9A6-3DBD2ADC7D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574078" y="3841212"/>
            <a:ext cx="1916483" cy="1916482"/>
          </a:xfrm>
          <a:prstGeom prst="rect">
            <a:avLst/>
          </a:prstGeom>
          <a:noFill/>
          <a:ln>
            <a:noFill/>
          </a:ln>
        </p:spPr>
      </p:pic>
      <p:pic>
        <p:nvPicPr>
          <p:cNvPr id="1026" name="Picture 2" descr="The COPS Office Turns 25!">
            <a:extLst>
              <a:ext uri="{FF2B5EF4-FFF2-40B4-BE49-F238E27FC236}">
                <a16:creationId xmlns:a16="http://schemas.microsoft.com/office/drawing/2014/main" id="{742B52B1-C05E-D84F-8A14-5761EDBF83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616"/>
          <a:stretch/>
        </p:blipFill>
        <p:spPr bwMode="auto">
          <a:xfrm>
            <a:off x="3283029" y="4028367"/>
            <a:ext cx="2775049" cy="130376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Logo, company name&#10;&#10;Description automatically generated">
            <a:extLst>
              <a:ext uri="{FF2B5EF4-FFF2-40B4-BE49-F238E27FC236}">
                <a16:creationId xmlns:a16="http://schemas.microsoft.com/office/drawing/2014/main" id="{ED2F3474-F269-FB4C-8E7E-BB106E25091A}"/>
              </a:ext>
            </a:extLst>
          </p:cNvPr>
          <p:cNvPicPr>
            <a:picLocks noChangeAspect="1"/>
          </p:cNvPicPr>
          <p:nvPr/>
        </p:nvPicPr>
        <p:blipFill rotWithShape="1">
          <a:blip r:embed="rId5"/>
          <a:srcRect l="24855" t="40470" b="37900"/>
          <a:stretch/>
        </p:blipFill>
        <p:spPr>
          <a:xfrm>
            <a:off x="2767029" y="1966697"/>
            <a:ext cx="6657941" cy="1916481"/>
          </a:xfrm>
          <a:prstGeom prst="rect">
            <a:avLst/>
          </a:prstGeom>
        </p:spPr>
      </p:pic>
    </p:spTree>
    <p:extLst>
      <p:ext uri="{BB962C8B-B14F-4D97-AF65-F5344CB8AC3E}">
        <p14:creationId xmlns:p14="http://schemas.microsoft.com/office/powerpoint/2010/main" val="1478214564"/>
      </p:ext>
    </p:extLst>
  </p:cSld>
  <p:clrMapOvr>
    <a:masterClrMapping/>
  </p:clrMapOvr>
  <p:transition spd="slow">
    <p:push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ble&#10;&#10;Description automatically generated">
            <a:extLst>
              <a:ext uri="{FF2B5EF4-FFF2-40B4-BE49-F238E27FC236}">
                <a16:creationId xmlns:a16="http://schemas.microsoft.com/office/drawing/2014/main" id="{C04A1678-EB16-C042-B14C-65ADCE07CA81}"/>
              </a:ext>
            </a:extLst>
          </p:cNvPr>
          <p:cNvPicPr>
            <a:picLocks noChangeAspect="1"/>
          </p:cNvPicPr>
          <p:nvPr/>
        </p:nvPicPr>
        <p:blipFill>
          <a:blip r:embed="rId3"/>
          <a:stretch>
            <a:fillRect/>
          </a:stretch>
        </p:blipFill>
        <p:spPr>
          <a:xfrm>
            <a:off x="1422319" y="355600"/>
            <a:ext cx="4092795" cy="5384800"/>
          </a:xfrm>
          <a:prstGeom prst="rect">
            <a:avLst/>
          </a:prstGeom>
        </p:spPr>
      </p:pic>
      <p:pic>
        <p:nvPicPr>
          <p:cNvPr id="6" name="Picture 5" descr="Text, letter&#10;&#10;Description automatically generated">
            <a:extLst>
              <a:ext uri="{FF2B5EF4-FFF2-40B4-BE49-F238E27FC236}">
                <a16:creationId xmlns:a16="http://schemas.microsoft.com/office/drawing/2014/main" id="{B2241BCD-1C9F-7142-B669-84FC686D0CFE}"/>
              </a:ext>
            </a:extLst>
          </p:cNvPr>
          <p:cNvPicPr>
            <a:picLocks noChangeAspect="1"/>
          </p:cNvPicPr>
          <p:nvPr/>
        </p:nvPicPr>
        <p:blipFill>
          <a:blip r:embed="rId4"/>
          <a:stretch>
            <a:fillRect/>
          </a:stretch>
        </p:blipFill>
        <p:spPr>
          <a:xfrm>
            <a:off x="6674445" y="355600"/>
            <a:ext cx="4095236" cy="5384800"/>
          </a:xfrm>
          <a:prstGeom prst="rect">
            <a:avLst/>
          </a:prstGeom>
        </p:spPr>
      </p:pic>
    </p:spTree>
    <p:extLst>
      <p:ext uri="{BB962C8B-B14F-4D97-AF65-F5344CB8AC3E}">
        <p14:creationId xmlns:p14="http://schemas.microsoft.com/office/powerpoint/2010/main" val="2181834567"/>
      </p:ext>
    </p:extLst>
  </p:cSld>
  <p:clrMapOvr>
    <a:masterClrMapping/>
  </p:clrMapOvr>
  <p:transition spd="slow">
    <p:push dir="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235564"/>
            <a:ext cx="11052699" cy="4278094"/>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To de-escalate officers must have self-awareness, self-regulation, and approach the person in crisis with the right mindset.</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Having negative thoughts or biases can surface in the officer’s behavior and communication and produce less than desirable consequences.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 genuine desire by the officer to help the person in crisis is more likely to result in a successful and more peaceful outcome. </a:t>
            </a:r>
          </a:p>
        </p:txBody>
      </p:sp>
      <p:sp>
        <p:nvSpPr>
          <p:cNvPr id="5" name="Title 1">
            <a:extLst>
              <a:ext uri="{FF2B5EF4-FFF2-40B4-BE49-F238E27FC236}">
                <a16:creationId xmlns:a16="http://schemas.microsoft.com/office/drawing/2014/main" id="{8F572BEF-BF19-4E25-9594-6513509E2D3C}"/>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De-Escalation</a:t>
            </a:r>
          </a:p>
        </p:txBody>
      </p:sp>
    </p:spTree>
    <p:extLst>
      <p:ext uri="{BB962C8B-B14F-4D97-AF65-F5344CB8AC3E}">
        <p14:creationId xmlns:p14="http://schemas.microsoft.com/office/powerpoint/2010/main" val="2330457731"/>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A9CED7-445C-244C-80EC-DCBC873D7217}"/>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E-LEAP</a:t>
            </a:r>
          </a:p>
        </p:txBody>
      </p:sp>
      <p:graphicFrame>
        <p:nvGraphicFramePr>
          <p:cNvPr id="5" name="Diagram 4">
            <a:extLst>
              <a:ext uri="{FF2B5EF4-FFF2-40B4-BE49-F238E27FC236}">
                <a16:creationId xmlns:a16="http://schemas.microsoft.com/office/drawing/2014/main" id="{470C0429-20C8-7B47-9671-A8EA33B9C08B}"/>
              </a:ext>
            </a:extLst>
          </p:cNvPr>
          <p:cNvGraphicFramePr/>
          <p:nvPr>
            <p:extLst>
              <p:ext uri="{D42A27DB-BD31-4B8C-83A1-F6EECF244321}">
                <p14:modId xmlns:p14="http://schemas.microsoft.com/office/powerpoint/2010/main" val="1171099799"/>
              </p:ext>
            </p:extLst>
          </p:nvPr>
        </p:nvGraphicFramePr>
        <p:xfrm>
          <a:off x="-1897507" y="1233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848708" y="2449051"/>
            <a:ext cx="8311661" cy="1384995"/>
          </a:xfrm>
          <a:prstGeom prst="rect">
            <a:avLst/>
          </a:prstGeom>
        </p:spPr>
        <p:txBody>
          <a:bodyPr wrap="square">
            <a:spAutoFit/>
          </a:bodyPr>
          <a:lstStyle/>
          <a:p>
            <a:pPr defTabSz="948197">
              <a:spcBef>
                <a:spcPts val="600"/>
              </a:spcBef>
              <a:buSzPct val="100000"/>
              <a:defRPr/>
            </a:pPr>
            <a:r>
              <a:rPr lang="en-US" sz="2800" dirty="0">
                <a:solidFill>
                  <a:srgbClr val="1D1347"/>
                </a:solidFill>
                <a:latin typeface="Arial" panose="020B0604020202020204" pitchFamily="34" charset="0"/>
                <a:cs typeface="Arial" panose="020B0604020202020204" pitchFamily="34" charset="0"/>
              </a:rPr>
              <a:t>Provides a framework for de-escalating a person in crisis and getting them to collaborate with officers in getting help.</a:t>
            </a:r>
          </a:p>
        </p:txBody>
      </p:sp>
    </p:spTree>
    <p:extLst>
      <p:ext uri="{BB962C8B-B14F-4D97-AF65-F5344CB8AC3E}">
        <p14:creationId xmlns:p14="http://schemas.microsoft.com/office/powerpoint/2010/main" val="1811973071"/>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extLst>
              <p:ext uri="{D42A27DB-BD31-4B8C-83A1-F6EECF244321}">
                <p14:modId xmlns:p14="http://schemas.microsoft.com/office/powerpoint/2010/main" val="2725305419"/>
              </p:ext>
            </p:extLst>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250019" y="725758"/>
            <a:ext cx="9008103" cy="5724644"/>
          </a:xfrm>
          <a:prstGeom prst="rect">
            <a:avLst/>
          </a:prstGeom>
        </p:spPr>
        <p:txBody>
          <a:bodyPr wrap="square">
            <a:spAutoFit/>
          </a:bodyPr>
          <a:lstStyle/>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The efficacy of using any de-escalation technique is determined by event circumstances. The priority is to ensure the safety of everyone involved.</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Recognize your limits and use a team approach. Use CIT and always request a backup officer for arrest situations.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a LESS authoritarian, LESS controlling, and LESS confrontational approach.</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Minimize external distractions. </a:t>
            </a:r>
          </a:p>
        </p:txBody>
      </p:sp>
    </p:spTree>
    <p:extLst>
      <p:ext uri="{BB962C8B-B14F-4D97-AF65-F5344CB8AC3E}">
        <p14:creationId xmlns:p14="http://schemas.microsoft.com/office/powerpoint/2010/main" val="1569654470"/>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250019" y="665288"/>
            <a:ext cx="9332381" cy="6032421"/>
          </a:xfrm>
          <a:prstGeom prst="rect">
            <a:avLst/>
          </a:prstGeom>
        </p:spPr>
        <p:txBody>
          <a:bodyPr wrap="square">
            <a:spAutoFit/>
          </a:bodyPr>
          <a:lstStyle/>
          <a:p>
            <a:pPr defTabSz="948197">
              <a:spcBef>
                <a:spcPts val="600"/>
              </a:spcBef>
              <a:buClr>
                <a:srgbClr val="C00000"/>
              </a:buClr>
              <a:buSzPct val="125000"/>
              <a:defRPr/>
            </a:pPr>
            <a:r>
              <a:rPr lang="en-US" sz="2800" dirty="0">
                <a:solidFill>
                  <a:srgbClr val="1D1347"/>
                </a:solidFill>
                <a:latin typeface="Arial" panose="020B0604020202020204" pitchFamily="34" charset="0"/>
                <a:cs typeface="Arial" panose="020B0604020202020204" pitchFamily="34" charset="0"/>
              </a:rPr>
              <a:t>Use non-threatening body language and an open posture.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Do not stand directly in front of the person in crisis.</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Move slowly.</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Avoid crowding, cornering or towering over the person in crisis. </a:t>
            </a:r>
          </a:p>
          <a:p>
            <a:pPr defTabSz="948197">
              <a:spcBef>
                <a:spcPts val="600"/>
              </a:spcBef>
              <a:buClr>
                <a:srgbClr val="C00000"/>
              </a:buClr>
              <a:buSzPct val="125000"/>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Maintain consistent eye contact without staring.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distance. </a:t>
            </a:r>
          </a:p>
        </p:txBody>
      </p:sp>
    </p:spTree>
    <p:extLst>
      <p:ext uri="{BB962C8B-B14F-4D97-AF65-F5344CB8AC3E}">
        <p14:creationId xmlns:p14="http://schemas.microsoft.com/office/powerpoint/2010/main" val="2322500349"/>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39DB61A-127F-1740-B6FC-3E12B7C615F0}"/>
              </a:ext>
            </a:extLst>
          </p:cNvPr>
          <p:cNvSpPr/>
          <p:nvPr/>
        </p:nvSpPr>
        <p:spPr>
          <a:xfrm>
            <a:off x="2250019" y="665288"/>
            <a:ext cx="9332381" cy="5878532"/>
          </a:xfrm>
          <a:prstGeom prst="rect">
            <a:avLst/>
          </a:prstGeom>
        </p:spPr>
        <p:txBody>
          <a:bodyPr wrap="square">
            <a:spAutoFit/>
          </a:bodyPr>
          <a:lstStyle/>
          <a:p>
            <a:pPr defTabSz="948197">
              <a:spcBef>
                <a:spcPts val="600"/>
              </a:spcBef>
              <a:buClr>
                <a:srgbClr val="C00000"/>
              </a:buClr>
              <a:buSzPct val="125000"/>
              <a:defRPr/>
            </a:pPr>
            <a:r>
              <a:rPr lang="en-US" sz="2800" dirty="0">
                <a:solidFill>
                  <a:srgbClr val="1D1347"/>
                </a:solidFill>
                <a:latin typeface="Arial" panose="020B0604020202020204" pitchFamily="34" charset="0"/>
                <a:cs typeface="Arial" panose="020B0604020202020204" pitchFamily="34" charset="0"/>
              </a:rPr>
              <a:t>Talk slowly using a normal or lower than normal voice volume. </a:t>
            </a:r>
          </a:p>
          <a:p>
            <a:pPr defTabSz="948197">
              <a:spcBef>
                <a:spcPts val="600"/>
              </a:spcBef>
              <a:buClr>
                <a:srgbClr val="C00000"/>
              </a:buClr>
              <a:buSzPct val="125000"/>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Introduce yourself by name </a:t>
            </a:r>
            <a:r>
              <a:rPr lang="en-US" sz="2800" u="sng" dirty="0">
                <a:solidFill>
                  <a:srgbClr val="1D1347"/>
                </a:solidFill>
                <a:latin typeface="Arial" panose="020B0604020202020204" pitchFamily="34" charset="0"/>
                <a:cs typeface="Arial" panose="020B0604020202020204" pitchFamily="34" charset="0"/>
              </a:rPr>
              <a:t>first</a:t>
            </a:r>
            <a:r>
              <a:rPr lang="en-US" sz="2800" dirty="0">
                <a:solidFill>
                  <a:srgbClr val="1D1347"/>
                </a:solidFill>
                <a:latin typeface="Arial" panose="020B0604020202020204" pitchFamily="34" charset="0"/>
                <a:cs typeface="Arial" panose="020B0604020202020204" pitchFamily="34" charset="0"/>
              </a:rPr>
              <a:t>.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Ask for and address the person by name frequently.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Explain reasons why law enforcement is present. Provide reassurance. </a:t>
            </a:r>
          </a:p>
          <a:p>
            <a:pPr marL="342900" indent="-3429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Begin conversation with asking questions instead         of  giving orders.</a:t>
            </a:r>
          </a:p>
        </p:txBody>
      </p:sp>
    </p:spTree>
    <p:extLst>
      <p:ext uri="{BB962C8B-B14F-4D97-AF65-F5344CB8AC3E}">
        <p14:creationId xmlns:p14="http://schemas.microsoft.com/office/powerpoint/2010/main" val="765474476"/>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extLst>
              <p:ext uri="{D42A27DB-BD31-4B8C-83A1-F6EECF244321}">
                <p14:modId xmlns:p14="http://schemas.microsoft.com/office/powerpoint/2010/main" val="1073917796"/>
              </p:ext>
            </p:extLst>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50019" y="665288"/>
            <a:ext cx="9332381" cy="5447645"/>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and embrace silence. Avoid interrupting.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mirroring and paraphrasing to show empathy.</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Ask open-ended questions. Allow the person in crisis time to process and answer.</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minimal encouragers to keep the person talking.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 reframing to remove the blame in negative statements. Convert “You” into “I” statements. </a:t>
            </a:r>
          </a:p>
        </p:txBody>
      </p:sp>
    </p:spTree>
    <p:extLst>
      <p:ext uri="{BB962C8B-B14F-4D97-AF65-F5344CB8AC3E}">
        <p14:creationId xmlns:p14="http://schemas.microsoft.com/office/powerpoint/2010/main" val="2881682727"/>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1F30EBA-F3CB-E847-A76F-E49199135AD1}"/>
              </a:ext>
            </a:extLst>
          </p:cNvPr>
          <p:cNvGraphicFramePr/>
          <p:nvPr>
            <p:extLst>
              <p:ext uri="{D42A27DB-BD31-4B8C-83A1-F6EECF244321}">
                <p14:modId xmlns:p14="http://schemas.microsoft.com/office/powerpoint/2010/main" val="4158927264"/>
              </p:ext>
            </p:extLst>
          </p:nvPr>
        </p:nvGraphicFramePr>
        <p:xfrm>
          <a:off x="-2255925"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50019" y="665288"/>
            <a:ext cx="9332381" cy="4431983"/>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Focus on an validate the persons feelings and emotions.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DO NOT use logic or reason to try and explain the person’s feelings.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Ask open-ended questions.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Avoid using humor. </a:t>
            </a:r>
          </a:p>
        </p:txBody>
      </p:sp>
    </p:spTree>
    <p:extLst>
      <p:ext uri="{BB962C8B-B14F-4D97-AF65-F5344CB8AC3E}">
        <p14:creationId xmlns:p14="http://schemas.microsoft.com/office/powerpoint/2010/main" val="1449590897"/>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extLst>
              <p:ext uri="{D42A27DB-BD31-4B8C-83A1-F6EECF244321}">
                <p14:modId xmlns:p14="http://schemas.microsoft.com/office/powerpoint/2010/main" val="1989338914"/>
              </p:ext>
            </p:extLst>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50019" y="665288"/>
            <a:ext cx="9332381" cy="4862870"/>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Stay focused on the problem and what you have in common. Do not argue. Agree to disagree.</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Do not threaten with arrest.</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Avoid topics that may agitate the person in crisis. Apologize for bringing up a topic that triggers the person.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Be truthful and honest.</a:t>
            </a:r>
          </a:p>
        </p:txBody>
      </p:sp>
    </p:spTree>
    <p:extLst>
      <p:ext uri="{BB962C8B-B14F-4D97-AF65-F5344CB8AC3E}">
        <p14:creationId xmlns:p14="http://schemas.microsoft.com/office/powerpoint/2010/main" val="299528161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70C0429-20C8-7B47-9671-A8EA33B9C08B}"/>
              </a:ext>
            </a:extLst>
          </p:cNvPr>
          <p:cNvGraphicFramePr/>
          <p:nvPr>
            <p:extLst>
              <p:ext uri="{D42A27DB-BD31-4B8C-83A1-F6EECF244321}">
                <p14:modId xmlns:p14="http://schemas.microsoft.com/office/powerpoint/2010/main" val="2242907325"/>
              </p:ext>
            </p:extLst>
          </p:nvPr>
        </p:nvGraphicFramePr>
        <p:xfrm>
          <a:off x="-2303907" y="725758"/>
          <a:ext cx="6895171" cy="43904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F6957166-0613-6445-9AAB-82E1DFEEA596}"/>
              </a:ext>
            </a:extLst>
          </p:cNvPr>
          <p:cNvSpPr/>
          <p:nvPr/>
        </p:nvSpPr>
        <p:spPr>
          <a:xfrm>
            <a:off x="2233086" y="725758"/>
            <a:ext cx="9332381" cy="2985433"/>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Directly ask the person in crisis questions to determine non-compliance.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Work with the person to find a viable solution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Identify alternatives.</a:t>
            </a:r>
          </a:p>
        </p:txBody>
      </p:sp>
    </p:spTree>
    <p:extLst>
      <p:ext uri="{BB962C8B-B14F-4D97-AF65-F5344CB8AC3E}">
        <p14:creationId xmlns:p14="http://schemas.microsoft.com/office/powerpoint/2010/main" val="1987018520"/>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765AF78-2718-B444-B8A5-6C865E031458}"/>
              </a:ext>
            </a:extLst>
          </p:cNvPr>
          <p:cNvSpPr txBox="1">
            <a:spLocks/>
          </p:cNvSpPr>
          <p:nvPr/>
        </p:nvSpPr>
        <p:spPr>
          <a:xfrm>
            <a:off x="0" y="1131347"/>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hlinkClick r:id="rId3"/>
              </a:rPr>
              <a:t>E-LEAP </a:t>
            </a:r>
            <a:r>
              <a:rPr lang="en-US" sz="5400" dirty="0">
                <a:solidFill>
                  <a:srgbClr val="1D1347"/>
                </a:solidFill>
                <a:effectLst>
                  <a:outerShdw blurRad="38100" dist="38100" dir="2700000" algn="tl">
                    <a:srgbClr val="000000">
                      <a:alpha val="43137"/>
                    </a:srgbClr>
                  </a:outerShdw>
                </a:effectLst>
                <a:hlinkClick r:id="rId4"/>
              </a:rPr>
              <a:t>Exercise</a:t>
            </a:r>
            <a:endParaRPr lang="en-US" sz="5400" dirty="0">
              <a:solidFill>
                <a:srgbClr val="1D1347"/>
              </a:solidFill>
              <a:effectLst>
                <a:outerShdw blurRad="38100" dist="38100" dir="2700000" algn="tl">
                  <a:srgbClr val="000000">
                    <a:alpha val="43137"/>
                  </a:srgbClr>
                </a:outerShdw>
              </a:effectLst>
            </a:endParaRPr>
          </a:p>
        </p:txBody>
      </p:sp>
      <p:pic>
        <p:nvPicPr>
          <p:cNvPr id="6" name="Picture 5" descr="About Us | IADLEST National Certification Program">
            <a:extLst>
              <a:ext uri="{FF2B5EF4-FFF2-40B4-BE49-F238E27FC236}">
                <a16:creationId xmlns:a16="http://schemas.microsoft.com/office/drawing/2014/main" id="{516FA8CD-81AD-3D45-ABEA-3AF94F7D64B6}"/>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063283" y="2456020"/>
            <a:ext cx="3525788" cy="3432559"/>
          </a:xfrm>
          <a:prstGeom prst="rect">
            <a:avLst/>
          </a:prstGeom>
          <a:noFill/>
          <a:ln>
            <a:noFill/>
          </a:ln>
        </p:spPr>
      </p:pic>
    </p:spTree>
    <p:extLst>
      <p:ext uri="{BB962C8B-B14F-4D97-AF65-F5344CB8AC3E}">
        <p14:creationId xmlns:p14="http://schemas.microsoft.com/office/powerpoint/2010/main" val="2772155300"/>
      </p:ext>
    </p:extLst>
  </p:cSld>
  <p:clrMapOvr>
    <a:masterClrMapping/>
  </p:clrMapOvr>
  <p:transition spd="slow">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1584" y="1136175"/>
            <a:ext cx="11308832" cy="4730654"/>
          </a:xfrm>
          <a:prstGeom prst="rect">
            <a:avLst/>
          </a:prstGeom>
        </p:spPr>
        <p:txBody>
          <a:bodyPr wrap="square">
            <a:spAutoFit/>
          </a:bodyPr>
          <a:lstStyle/>
          <a:p>
            <a:pPr>
              <a:lnSpc>
                <a:spcPct val="115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The ability to recognize, manage, and respond to emotions effectively when communicating. E.I. has five components. </a:t>
            </a:r>
          </a:p>
          <a:p>
            <a:pPr>
              <a:lnSpc>
                <a:spcPct val="115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 </a:t>
            </a:r>
          </a:p>
          <a:p>
            <a:pPr marL="5435600" indent="-457200" algn="just">
              <a:lnSpc>
                <a:spcPct val="150000"/>
              </a:lnSpc>
              <a:buClr>
                <a:srgbClr val="1D1347"/>
              </a:buClr>
              <a:buSzPct val="100000"/>
              <a:buFont typeface="+mj-lt"/>
              <a:buAutoNum type="arabicPeriod"/>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Self-Awareness</a:t>
            </a:r>
          </a:p>
          <a:p>
            <a:pPr marL="5435600" indent="-457200" algn="just">
              <a:lnSpc>
                <a:spcPct val="150000"/>
              </a:lnSpc>
              <a:buClr>
                <a:srgbClr val="1D1347"/>
              </a:buClr>
              <a:buSzPct val="100000"/>
              <a:buFont typeface="+mj-lt"/>
              <a:buAutoNum type="arabicPeriod"/>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Self-Regulation</a:t>
            </a:r>
          </a:p>
          <a:p>
            <a:pPr marL="5435600" indent="-457200" algn="just">
              <a:lnSpc>
                <a:spcPct val="150000"/>
              </a:lnSpc>
              <a:buClr>
                <a:srgbClr val="1D1347"/>
              </a:buClr>
              <a:buSzPct val="100000"/>
              <a:buFont typeface="+mj-lt"/>
              <a:buAutoNum type="arabicPeriod"/>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Motivation</a:t>
            </a:r>
          </a:p>
          <a:p>
            <a:pPr marL="5435600" indent="-457200" algn="just">
              <a:lnSpc>
                <a:spcPct val="150000"/>
              </a:lnSpc>
              <a:buClr>
                <a:srgbClr val="1D1347"/>
              </a:buClr>
              <a:buSzPct val="100000"/>
              <a:buFont typeface="+mj-lt"/>
              <a:buAutoNum type="arabicPeriod"/>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Empathy</a:t>
            </a:r>
          </a:p>
          <a:p>
            <a:pPr marL="5435600" indent="-457200" algn="just">
              <a:lnSpc>
                <a:spcPct val="150000"/>
              </a:lnSpc>
              <a:buClr>
                <a:srgbClr val="1D1347"/>
              </a:buClr>
              <a:buSzPct val="100000"/>
              <a:buFont typeface="+mj-lt"/>
              <a:buAutoNum type="arabicPeriod"/>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Social Skills</a:t>
            </a:r>
          </a:p>
        </p:txBody>
      </p:sp>
      <p:pic>
        <p:nvPicPr>
          <p:cNvPr id="6" name="Picture 5">
            <a:extLst>
              <a:ext uri="{FF2B5EF4-FFF2-40B4-BE49-F238E27FC236}">
                <a16:creationId xmlns:a16="http://schemas.microsoft.com/office/drawing/2014/main" id="{2B6EB366-F246-1A44-A899-5D0B9E698620}"/>
              </a:ext>
            </a:extLst>
          </p:cNvPr>
          <p:cNvPicPr>
            <a:picLocks noChangeAspect="1"/>
          </p:cNvPicPr>
          <p:nvPr/>
        </p:nvPicPr>
        <p:blipFill>
          <a:blip r:embed="rId3"/>
          <a:stretch>
            <a:fillRect/>
          </a:stretch>
        </p:blipFill>
        <p:spPr>
          <a:xfrm>
            <a:off x="441584" y="2570684"/>
            <a:ext cx="4524375" cy="2981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1">
            <a:extLst>
              <a:ext uri="{FF2B5EF4-FFF2-40B4-BE49-F238E27FC236}">
                <a16:creationId xmlns:a16="http://schemas.microsoft.com/office/drawing/2014/main" id="{3494301C-C257-7C4C-BCE3-675FD627ADA4}"/>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Emotional Intelligence</a:t>
            </a:r>
          </a:p>
        </p:txBody>
      </p:sp>
    </p:spTree>
    <p:extLst>
      <p:ext uri="{BB962C8B-B14F-4D97-AF65-F5344CB8AC3E}">
        <p14:creationId xmlns:p14="http://schemas.microsoft.com/office/powerpoint/2010/main" val="10464332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left)">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left)">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wipe(left)">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281495"/>
            <a:ext cx="11043820" cy="1200329"/>
          </a:xfrm>
          <a:prstGeom prst="rect">
            <a:avLst/>
          </a:prstGeom>
        </p:spPr>
        <p:txBody>
          <a:bodyPr wrap="square">
            <a:spAutoFit/>
          </a:bodyPr>
          <a:lstStyle/>
          <a:p>
            <a:r>
              <a:rPr lang="en-US" sz="2400" dirty="0">
                <a:solidFill>
                  <a:srgbClr val="1D1347"/>
                </a:solidFill>
                <a:latin typeface="Arial" panose="020B0604020202020204" pitchFamily="34" charset="0"/>
                <a:cs typeface="Arial" panose="020B0604020202020204" pitchFamily="34" charset="0"/>
              </a:rPr>
              <a:t>Negotiations are discussions between two or more people who are trying to solve a problem. Negotiating is one way to produce a better outcome than would otherwise be possible. </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Negotiating</a:t>
            </a:r>
          </a:p>
        </p:txBody>
      </p:sp>
      <p:sp>
        <p:nvSpPr>
          <p:cNvPr id="11" name="Rectangle 10">
            <a:extLst>
              <a:ext uri="{FF2B5EF4-FFF2-40B4-BE49-F238E27FC236}">
                <a16:creationId xmlns:a16="http://schemas.microsoft.com/office/drawing/2014/main" id="{FAB76972-ACAB-EE43-A396-4A66F11AEC6D}"/>
              </a:ext>
            </a:extLst>
          </p:cNvPr>
          <p:cNvSpPr/>
          <p:nvPr/>
        </p:nvSpPr>
        <p:spPr>
          <a:xfrm>
            <a:off x="574090" y="2814151"/>
            <a:ext cx="8230449" cy="2677656"/>
          </a:xfrm>
          <a:prstGeom prst="rect">
            <a:avLst/>
          </a:prstGeom>
        </p:spPr>
        <p:txBody>
          <a:bodyPr wrap="square">
            <a:spAutoFit/>
          </a:bodyPr>
          <a:lstStyle/>
          <a:p>
            <a:pPr algn="just"/>
            <a:r>
              <a:rPr lang="en-US" sz="2400" dirty="0">
                <a:solidFill>
                  <a:srgbClr val="1D1347"/>
                </a:solidFill>
                <a:latin typeface="Arial" panose="020B0604020202020204" pitchFamily="34" charset="0"/>
                <a:cs typeface="Arial" panose="020B0604020202020204" pitchFamily="34" charset="0"/>
              </a:rPr>
              <a:t>STEP 1: Separate </a:t>
            </a:r>
            <a:r>
              <a:rPr lang="en-US" sz="2400" b="1" u="sng" dirty="0">
                <a:solidFill>
                  <a:srgbClr val="1D1347"/>
                </a:solidFill>
                <a:latin typeface="Arial" panose="020B0604020202020204" pitchFamily="34" charset="0"/>
                <a:cs typeface="Arial" panose="020B0604020202020204" pitchFamily="34" charset="0"/>
              </a:rPr>
              <a:t>people</a:t>
            </a:r>
            <a:r>
              <a:rPr lang="en-US" sz="2400" dirty="0">
                <a:solidFill>
                  <a:srgbClr val="1D1347"/>
                </a:solidFill>
                <a:latin typeface="Arial" panose="020B0604020202020204" pitchFamily="34" charset="0"/>
                <a:cs typeface="Arial" panose="020B0604020202020204" pitchFamily="34" charset="0"/>
              </a:rPr>
              <a:t> from the problem. </a:t>
            </a:r>
          </a:p>
          <a:p>
            <a:pPr algn="just"/>
            <a:endParaRPr lang="en-US" sz="2400" dirty="0">
              <a:solidFill>
                <a:srgbClr val="1D1347"/>
              </a:solidFill>
              <a:latin typeface="Arial" panose="020B0604020202020204" pitchFamily="34" charset="0"/>
              <a:cs typeface="Arial" panose="020B0604020202020204" pitchFamily="34" charset="0"/>
            </a:endParaRPr>
          </a:p>
          <a:p>
            <a:pPr algn="just"/>
            <a:r>
              <a:rPr lang="en-US" sz="2400" dirty="0">
                <a:solidFill>
                  <a:srgbClr val="1D1347"/>
                </a:solidFill>
                <a:latin typeface="Arial" panose="020B0604020202020204" pitchFamily="34" charset="0"/>
                <a:cs typeface="Arial" panose="020B0604020202020204" pitchFamily="34" charset="0"/>
              </a:rPr>
              <a:t>STEP 2: Focus on </a:t>
            </a:r>
            <a:r>
              <a:rPr lang="en-US" sz="2400" b="1" u="sng" dirty="0">
                <a:solidFill>
                  <a:srgbClr val="1D1347"/>
                </a:solidFill>
                <a:latin typeface="Arial" panose="020B0604020202020204" pitchFamily="34" charset="0"/>
                <a:cs typeface="Arial" panose="020B0604020202020204" pitchFamily="34" charset="0"/>
              </a:rPr>
              <a:t>interests</a:t>
            </a:r>
            <a:r>
              <a:rPr lang="en-US" sz="2400" dirty="0">
                <a:solidFill>
                  <a:srgbClr val="1D1347"/>
                </a:solidFill>
                <a:latin typeface="Arial" panose="020B0604020202020204" pitchFamily="34" charset="0"/>
                <a:cs typeface="Arial" panose="020B0604020202020204" pitchFamily="34" charset="0"/>
              </a:rPr>
              <a:t>, not positions. </a:t>
            </a:r>
          </a:p>
          <a:p>
            <a:pPr algn="just"/>
            <a:endParaRPr lang="en-US" sz="2400" dirty="0">
              <a:solidFill>
                <a:srgbClr val="1D1347"/>
              </a:solidFill>
              <a:latin typeface="Arial" panose="020B0604020202020204" pitchFamily="34" charset="0"/>
              <a:cs typeface="Arial" panose="020B0604020202020204" pitchFamily="34" charset="0"/>
            </a:endParaRPr>
          </a:p>
          <a:p>
            <a:pPr algn="just"/>
            <a:r>
              <a:rPr lang="en-US" sz="2400" dirty="0">
                <a:solidFill>
                  <a:srgbClr val="1D1347"/>
                </a:solidFill>
                <a:latin typeface="Arial" panose="020B0604020202020204" pitchFamily="34" charset="0"/>
                <a:cs typeface="Arial" panose="020B0604020202020204" pitchFamily="34" charset="0"/>
              </a:rPr>
              <a:t>STEP 3: Identify </a:t>
            </a:r>
            <a:r>
              <a:rPr lang="en-US" sz="2400" b="1" u="sng" dirty="0">
                <a:solidFill>
                  <a:srgbClr val="1D1347"/>
                </a:solidFill>
                <a:latin typeface="Arial" panose="020B0604020202020204" pitchFamily="34" charset="0"/>
                <a:cs typeface="Arial" panose="020B0604020202020204" pitchFamily="34" charset="0"/>
              </a:rPr>
              <a:t>options</a:t>
            </a:r>
            <a:r>
              <a:rPr lang="en-US" sz="2400" dirty="0">
                <a:solidFill>
                  <a:srgbClr val="1D1347"/>
                </a:solidFill>
                <a:latin typeface="Arial" panose="020B0604020202020204" pitchFamily="34" charset="0"/>
                <a:cs typeface="Arial" panose="020B0604020202020204" pitchFamily="34" charset="0"/>
              </a:rPr>
              <a:t> for mutual gain. </a:t>
            </a:r>
          </a:p>
          <a:p>
            <a:pPr algn="just"/>
            <a:endParaRPr lang="en-US" sz="2400" dirty="0">
              <a:solidFill>
                <a:srgbClr val="1D1347"/>
              </a:solidFill>
              <a:latin typeface="Arial" panose="020B0604020202020204" pitchFamily="34" charset="0"/>
              <a:cs typeface="Arial" panose="020B0604020202020204" pitchFamily="34" charset="0"/>
            </a:endParaRPr>
          </a:p>
          <a:p>
            <a:pPr algn="just"/>
            <a:r>
              <a:rPr lang="en-US" sz="2400" dirty="0">
                <a:solidFill>
                  <a:srgbClr val="1D1347"/>
                </a:solidFill>
                <a:latin typeface="Arial" panose="020B0604020202020204" pitchFamily="34" charset="0"/>
                <a:cs typeface="Arial" panose="020B0604020202020204" pitchFamily="34" charset="0"/>
              </a:rPr>
              <a:t>STEP 4: Insist on objective </a:t>
            </a:r>
            <a:r>
              <a:rPr lang="en-US" sz="2400" b="1" u="sng" dirty="0">
                <a:solidFill>
                  <a:srgbClr val="1D1347"/>
                </a:solidFill>
                <a:latin typeface="Arial" panose="020B0604020202020204" pitchFamily="34" charset="0"/>
                <a:cs typeface="Arial" panose="020B0604020202020204" pitchFamily="34" charset="0"/>
              </a:rPr>
              <a:t>criteria</a:t>
            </a:r>
            <a:r>
              <a:rPr lang="en-US" sz="2400" dirty="0">
                <a:solidFill>
                  <a:srgbClr val="1D1347"/>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472820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33130"/>
            <a:ext cx="11043820" cy="4893647"/>
          </a:xfrm>
          <a:prstGeom prst="rect">
            <a:avLst/>
          </a:prstGeom>
        </p:spPr>
        <p:txBody>
          <a:bodyPr wrap="square">
            <a:spAutoFit/>
          </a:bodyPr>
          <a:lstStyle/>
          <a:p>
            <a:pPr marL="457200"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Listen, do not interrupt, and let the other side communicate position until their last word is spoken. </a:t>
            </a: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Stay positive and focused on the problem. Provide more than one solution. </a:t>
            </a: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Be flexible, use incentives, but have a bottom line and communicate it. Explain consequences for not finding a solution. </a:t>
            </a: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startAt="4"/>
            </a:pPr>
            <a:r>
              <a:rPr lang="en-US" sz="2400" dirty="0">
                <a:solidFill>
                  <a:srgbClr val="1D1347"/>
                </a:solidFill>
                <a:latin typeface="Arial" panose="020B0604020202020204" pitchFamily="34" charset="0"/>
                <a:cs typeface="Arial" panose="020B0604020202020204" pitchFamily="34" charset="0"/>
              </a:rPr>
              <a:t>Do not accept unnecessary risk or accommodate just to make a deal. Never offer a solution that cannot be delivered. </a:t>
            </a:r>
          </a:p>
          <a:p>
            <a:pPr marL="457200" indent="-457200">
              <a:buFont typeface="+mj-lt"/>
              <a:buAutoNum type="alphaLcParenR" startAt="4"/>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startAt="4"/>
            </a:pPr>
            <a:r>
              <a:rPr lang="en-US" sz="2400" dirty="0">
                <a:solidFill>
                  <a:srgbClr val="1D1347"/>
                </a:solidFill>
                <a:latin typeface="Arial" panose="020B0604020202020204" pitchFamily="34" charset="0"/>
                <a:cs typeface="Arial" panose="020B0604020202020204" pitchFamily="34" charset="0"/>
              </a:rPr>
              <a:t>If an agreement is not reached, reframe the problem and generate new solutions through open discussion.</a:t>
            </a:r>
          </a:p>
        </p:txBody>
      </p:sp>
      <p:sp>
        <p:nvSpPr>
          <p:cNvPr id="7" name="Title 1"/>
          <p:cNvSpPr txBox="1">
            <a:spLocks/>
          </p:cNvSpPr>
          <p:nvPr/>
        </p:nvSpPr>
        <p:spPr>
          <a:xfrm>
            <a:off x="0" y="171976"/>
            <a:ext cx="12192000" cy="1008754"/>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Negotiating Strategies</a:t>
            </a:r>
          </a:p>
        </p:txBody>
      </p:sp>
    </p:spTree>
    <p:extLst>
      <p:ext uri="{BB962C8B-B14F-4D97-AF65-F5344CB8AC3E}">
        <p14:creationId xmlns:p14="http://schemas.microsoft.com/office/powerpoint/2010/main" val="3410403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9650" y="1427016"/>
            <a:ext cx="11052699" cy="3970318"/>
          </a:xfrm>
          <a:prstGeom prst="rect">
            <a:avLst/>
          </a:prstGeom>
        </p:spPr>
        <p:txBody>
          <a:bodyPr wrap="square">
            <a:spAutoFit/>
          </a:bodyPr>
          <a:lstStyle/>
          <a:p>
            <a:pPr marL="457200" indent="-4572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Effective communication skills are needed to build community relationships, manage conflict, and solve problems. Individual officer communication is connected to emotional intelligence and personality. </a:t>
            </a:r>
          </a:p>
          <a:p>
            <a:pPr marL="457200" indent="-4572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357688" indent="-461963">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This lesson provided best practices for communicating with people of all ages, cultures, and conditions during a wide range of situations and circumstances.  </a:t>
            </a:r>
          </a:p>
        </p:txBody>
      </p:sp>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Summary</a:t>
            </a:r>
            <a:endParaRPr lang="en-US" sz="5400" b="0" i="1" dirty="0">
              <a:solidFill>
                <a:srgbClr val="1D1347"/>
              </a:solidFill>
              <a:effectLst>
                <a:outerShdw blurRad="38100" dist="38100" dir="2700000" algn="tl">
                  <a:srgbClr val="000000">
                    <a:alpha val="43137"/>
                  </a:srgbClr>
                </a:outerShdw>
              </a:effectLst>
            </a:endParaRPr>
          </a:p>
        </p:txBody>
      </p:sp>
      <p:pic>
        <p:nvPicPr>
          <p:cNvPr id="4" name="Picture 2" descr="How to Become a Police Officer | Criminal Justice Degree Schools">
            <a:extLst>
              <a:ext uri="{FF2B5EF4-FFF2-40B4-BE49-F238E27FC236}">
                <a16:creationId xmlns:a16="http://schemas.microsoft.com/office/drawing/2014/main" id="{292E050C-8342-5042-9F39-F07A73B9FD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7898"/>
          <a:stretch/>
        </p:blipFill>
        <p:spPr bwMode="auto">
          <a:xfrm>
            <a:off x="690420" y="3429000"/>
            <a:ext cx="3699784" cy="3004248"/>
          </a:xfrm>
          <a:prstGeom prst="rect">
            <a:avLst/>
          </a:prstGeom>
          <a:noFill/>
          <a:effectLst>
            <a:glow rad="63500">
              <a:srgbClr val="F8B716">
                <a:alpha val="40000"/>
              </a:srgb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410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171" y="1081213"/>
            <a:ext cx="11043821" cy="5262979"/>
          </a:xfrm>
          <a:prstGeom prst="rect">
            <a:avLst/>
          </a:prstGeom>
        </p:spPr>
        <p:txBody>
          <a:bodyPr wrap="square">
            <a:spAutoFit/>
          </a:bodyPr>
          <a:lstStyle/>
          <a:p>
            <a:pPr marL="457200" indent="-457200">
              <a:buFont typeface="+mj-lt"/>
              <a:buAutoNum type="arabicPeriod"/>
            </a:pPr>
            <a:r>
              <a:rPr lang="en-US" sz="2400" dirty="0">
                <a:solidFill>
                  <a:srgbClr val="1D1347"/>
                </a:solidFill>
                <a:latin typeface="Arial" panose="020B0604020202020204" pitchFamily="34" charset="0"/>
                <a:cs typeface="Arial" panose="020B0604020202020204" pitchFamily="34" charset="0"/>
              </a:rPr>
              <a:t>Differentiate between the five emotional intelligence components and explain how they apply to effective communication. </a:t>
            </a:r>
          </a:p>
          <a:p>
            <a:pPr marL="457200" indent="-457200">
              <a:buFont typeface="+mj-lt"/>
              <a:buAutoNum type="arabicPeriod"/>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eriod"/>
            </a:pPr>
            <a:r>
              <a:rPr lang="en-US" sz="2400" dirty="0">
                <a:solidFill>
                  <a:srgbClr val="1D1347"/>
                </a:solidFill>
                <a:latin typeface="Arial" panose="020B0604020202020204" pitchFamily="34" charset="0"/>
                <a:cs typeface="Arial" panose="020B0604020202020204" pitchFamily="34" charset="0"/>
              </a:rPr>
              <a:t>Compare and contrast the four personality styles and explain how they apply to effective communication. </a:t>
            </a:r>
          </a:p>
          <a:p>
            <a:pPr marL="457200" indent="-457200">
              <a:buFont typeface="+mj-lt"/>
              <a:buAutoNum type="arabicPeriod"/>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eriod"/>
            </a:pPr>
            <a:r>
              <a:rPr lang="en-US" sz="2400" dirty="0">
                <a:solidFill>
                  <a:srgbClr val="1D1347"/>
                </a:solidFill>
                <a:latin typeface="Arial" panose="020B0604020202020204" pitchFamily="34" charset="0"/>
                <a:cs typeface="Arial" panose="020B0604020202020204" pitchFamily="34" charset="0"/>
              </a:rPr>
              <a:t>Demonstrate best practices for effective communication to include the following: </a:t>
            </a:r>
          </a:p>
          <a:p>
            <a:endParaRPr lang="en-US" sz="2400" dirty="0">
              <a:solidFill>
                <a:srgbClr val="1D1347"/>
              </a:solidFill>
              <a:latin typeface="Arial" panose="020B0604020202020204" pitchFamily="34" charset="0"/>
              <a:cs typeface="Arial" panose="020B0604020202020204" pitchFamily="34" charset="0"/>
            </a:endParaRPr>
          </a:p>
          <a:p>
            <a:pPr marL="917575"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Proxemics</a:t>
            </a:r>
          </a:p>
          <a:p>
            <a:pPr marL="917575" indent="-457200">
              <a:buAutoNum type="alphaLcParenR"/>
            </a:pPr>
            <a:r>
              <a:rPr lang="en-US" sz="2400" dirty="0">
                <a:solidFill>
                  <a:srgbClr val="1D1347"/>
                </a:solidFill>
                <a:latin typeface="Arial" panose="020B0604020202020204" pitchFamily="34" charset="0"/>
                <a:cs typeface="Arial" panose="020B0604020202020204" pitchFamily="34" charset="0"/>
              </a:rPr>
              <a:t>Paralanguage</a:t>
            </a:r>
          </a:p>
          <a:p>
            <a:pPr marL="917575" indent="-457200">
              <a:buAutoNum type="alphaLcParenR"/>
            </a:pPr>
            <a:r>
              <a:rPr lang="en-US" sz="2400" dirty="0">
                <a:solidFill>
                  <a:srgbClr val="1D1347"/>
                </a:solidFill>
                <a:latin typeface="Arial" panose="020B0604020202020204" pitchFamily="34" charset="0"/>
                <a:cs typeface="Arial" panose="020B0604020202020204" pitchFamily="34" charset="0"/>
              </a:rPr>
              <a:t>Body language</a:t>
            </a:r>
          </a:p>
          <a:p>
            <a:pPr marL="917575" indent="-457200">
              <a:buAutoNum type="alphaLcParenR"/>
            </a:pPr>
            <a:r>
              <a:rPr lang="en-US" sz="2400" dirty="0">
                <a:solidFill>
                  <a:srgbClr val="1D1347"/>
                </a:solidFill>
                <a:latin typeface="Arial" panose="020B0604020202020204" pitchFamily="34" charset="0"/>
                <a:cs typeface="Arial" panose="020B0604020202020204" pitchFamily="34" charset="0"/>
              </a:rPr>
              <a:t>Active listening</a:t>
            </a:r>
          </a:p>
          <a:p>
            <a:endParaRPr lang="en-US" sz="2400" dirty="0">
              <a:solidFill>
                <a:srgbClr val="1D1347"/>
              </a:solidFill>
              <a:latin typeface="Arial" panose="020B0604020202020204" pitchFamily="34" charset="0"/>
              <a:cs typeface="Arial" panose="020B0604020202020204" pitchFamily="34" charset="0"/>
            </a:endParaRP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31935321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165242"/>
            <a:ext cx="11052699" cy="4493538"/>
          </a:xfrm>
          <a:prstGeom prst="rect">
            <a:avLst/>
          </a:prstGeom>
        </p:spPr>
        <p:txBody>
          <a:bodyPr wrap="square">
            <a:spAutoFit/>
          </a:bodyPr>
          <a:lstStyle/>
          <a:p>
            <a:pPr marL="457200" indent="-457200">
              <a:buFont typeface="+mj-lt"/>
              <a:buAutoNum type="arabicPeriod" startAt="4"/>
            </a:pPr>
            <a:r>
              <a:rPr lang="en-US" sz="2600" dirty="0">
                <a:solidFill>
                  <a:srgbClr val="1D1347"/>
                </a:solidFill>
                <a:latin typeface="Arial" panose="020B0604020202020204" pitchFamily="34" charset="0"/>
                <a:cs typeface="Arial" panose="020B0604020202020204" pitchFamily="34" charset="0"/>
              </a:rPr>
              <a:t>List the common barriers to effective communication and demonstrate best practices to overcome them. </a:t>
            </a:r>
          </a:p>
          <a:p>
            <a:pPr marL="457200" indent="-457200">
              <a:buFont typeface="+mj-lt"/>
              <a:buAutoNum type="arabicPeriod" startAt="4"/>
            </a:pPr>
            <a:endParaRPr lang="en-US" sz="26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eriod" startAt="4"/>
            </a:pPr>
            <a:r>
              <a:rPr lang="en-US" sz="2600" dirty="0">
                <a:solidFill>
                  <a:srgbClr val="1D1347"/>
                </a:solidFill>
                <a:latin typeface="Arial" panose="020B0604020202020204" pitchFamily="34" charset="0"/>
                <a:cs typeface="Arial" panose="020B0604020202020204" pitchFamily="34" charset="0"/>
              </a:rPr>
              <a:t>Identify best practices when communicating with the following: </a:t>
            </a:r>
          </a:p>
          <a:p>
            <a:pPr marL="457200" indent="-457200">
              <a:buFont typeface="+mj-lt"/>
              <a:buAutoNum type="arabicPeriod" startAt="2"/>
            </a:pPr>
            <a:endParaRPr lang="en-US" sz="2600" dirty="0">
              <a:solidFill>
                <a:srgbClr val="1D1347"/>
              </a:solidFill>
              <a:latin typeface="Arial" panose="020B0604020202020204" pitchFamily="34" charset="0"/>
              <a:cs typeface="Arial" panose="020B0604020202020204" pitchFamily="34" charset="0"/>
            </a:endParaRP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People from different cultures</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Non-English speaking</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Children</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Teenagers</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Older adults</a:t>
            </a:r>
          </a:p>
          <a:p>
            <a:pPr marL="909637" indent="-457200">
              <a:buFont typeface="+mj-lt"/>
              <a:buAutoNum type="alphaLcParenR"/>
            </a:pPr>
            <a:r>
              <a:rPr lang="en-US" sz="2600" dirty="0">
                <a:solidFill>
                  <a:srgbClr val="1D1347"/>
                </a:solidFill>
                <a:latin typeface="Arial" panose="020B0604020202020204" pitchFamily="34" charset="0"/>
                <a:cs typeface="Arial" panose="020B0604020202020204" pitchFamily="34" charset="0"/>
              </a:rPr>
              <a:t>Persons with disabilities </a:t>
            </a:r>
          </a:p>
        </p:txBody>
      </p:sp>
      <p:sp>
        <p:nvSpPr>
          <p:cNvPr id="4" name="Title 1">
            <a:extLst>
              <a:ext uri="{FF2B5EF4-FFF2-40B4-BE49-F238E27FC236}">
                <a16:creationId xmlns:a16="http://schemas.microsoft.com/office/drawing/2014/main" id="{99F3570F-81EB-A141-AC7B-63560258741A}"/>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3408288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351508"/>
            <a:ext cx="11052699" cy="2893100"/>
          </a:xfrm>
          <a:prstGeom prst="rect">
            <a:avLst/>
          </a:prstGeom>
        </p:spPr>
        <p:txBody>
          <a:bodyPr wrap="square">
            <a:spAutoFit/>
          </a:bodyPr>
          <a:lstStyle/>
          <a:p>
            <a:pPr marL="473075" indent="-457200">
              <a:buFont typeface="+mj-lt"/>
              <a:buAutoNum type="arabicPeriod" startAt="6"/>
            </a:pPr>
            <a:r>
              <a:rPr lang="en-US" sz="2600" dirty="0">
                <a:solidFill>
                  <a:srgbClr val="1D1347"/>
                </a:solidFill>
                <a:latin typeface="Arial" panose="020B0604020202020204" pitchFamily="34" charset="0"/>
                <a:cs typeface="Arial" panose="020B0604020202020204" pitchFamily="34" charset="0"/>
              </a:rPr>
              <a:t>Define and differentiate between a </a:t>
            </a:r>
            <a:r>
              <a:rPr lang="en-US" sz="2600" i="1" dirty="0">
                <a:solidFill>
                  <a:srgbClr val="1D1347"/>
                </a:solidFill>
                <a:latin typeface="Arial" panose="020B0604020202020204" pitchFamily="34" charset="0"/>
                <a:cs typeface="Arial" panose="020B0604020202020204" pitchFamily="34" charset="0"/>
              </a:rPr>
              <a:t>crisis event </a:t>
            </a:r>
            <a:r>
              <a:rPr lang="en-US" sz="2600" dirty="0">
                <a:solidFill>
                  <a:srgbClr val="1D1347"/>
                </a:solidFill>
                <a:latin typeface="Arial" panose="020B0604020202020204" pitchFamily="34" charset="0"/>
                <a:cs typeface="Arial" panose="020B0604020202020204" pitchFamily="34" charset="0"/>
              </a:rPr>
              <a:t>and a </a:t>
            </a:r>
            <a:r>
              <a:rPr lang="en-US" sz="2600" i="1" dirty="0">
                <a:solidFill>
                  <a:srgbClr val="1D1347"/>
                </a:solidFill>
                <a:latin typeface="Arial" panose="020B0604020202020204" pitchFamily="34" charset="0"/>
                <a:cs typeface="Arial" panose="020B0604020202020204" pitchFamily="34" charset="0"/>
              </a:rPr>
              <a:t>mental health crisis</a:t>
            </a:r>
            <a:r>
              <a:rPr lang="en-US" sz="2600" dirty="0">
                <a:solidFill>
                  <a:srgbClr val="1D1347"/>
                </a:solidFill>
                <a:latin typeface="Arial" panose="020B0604020202020204" pitchFamily="34" charset="0"/>
                <a:cs typeface="Arial" panose="020B0604020202020204" pitchFamily="34" charset="0"/>
              </a:rPr>
              <a:t>.</a:t>
            </a:r>
          </a:p>
          <a:p>
            <a:pPr marL="473075" indent="-457200">
              <a:buFont typeface="+mj-lt"/>
              <a:buAutoNum type="arabicPeriod" startAt="6"/>
            </a:pPr>
            <a:endParaRPr lang="en-US" sz="2600" dirty="0">
              <a:solidFill>
                <a:srgbClr val="1D1347"/>
              </a:solidFill>
              <a:latin typeface="Arial" panose="020B0604020202020204" pitchFamily="34" charset="0"/>
              <a:cs typeface="Arial" panose="020B0604020202020204" pitchFamily="34" charset="0"/>
            </a:endParaRPr>
          </a:p>
          <a:p>
            <a:pPr marL="473075" indent="-457200">
              <a:buFont typeface="+mj-lt"/>
              <a:buAutoNum type="arabicPeriod" startAt="6"/>
            </a:pPr>
            <a:r>
              <a:rPr lang="en-US" sz="2600" dirty="0">
                <a:solidFill>
                  <a:srgbClr val="1D1347"/>
                </a:solidFill>
                <a:latin typeface="Arial" panose="020B0604020202020204" pitchFamily="34" charset="0"/>
                <a:cs typeface="Arial" panose="020B0604020202020204" pitchFamily="34" charset="0"/>
              </a:rPr>
              <a:t>Define de-escalation and demonstrate how to use it correctly during a </a:t>
            </a:r>
            <a:r>
              <a:rPr lang="en-US" sz="2600" i="1" dirty="0">
                <a:solidFill>
                  <a:srgbClr val="1D1347"/>
                </a:solidFill>
                <a:latin typeface="Arial" panose="020B0604020202020204" pitchFamily="34" charset="0"/>
                <a:cs typeface="Arial" panose="020B0604020202020204" pitchFamily="34" charset="0"/>
              </a:rPr>
              <a:t>crisis event </a:t>
            </a:r>
            <a:r>
              <a:rPr lang="en-US" sz="2600" dirty="0">
                <a:solidFill>
                  <a:srgbClr val="1D1347"/>
                </a:solidFill>
                <a:latin typeface="Arial" panose="020B0604020202020204" pitchFamily="34" charset="0"/>
                <a:cs typeface="Arial" panose="020B0604020202020204" pitchFamily="34" charset="0"/>
              </a:rPr>
              <a:t>or </a:t>
            </a:r>
            <a:r>
              <a:rPr lang="en-US" sz="2600" i="1" dirty="0">
                <a:solidFill>
                  <a:srgbClr val="1D1347"/>
                </a:solidFill>
                <a:latin typeface="Arial" panose="020B0604020202020204" pitchFamily="34" charset="0"/>
                <a:cs typeface="Arial" panose="020B0604020202020204" pitchFamily="34" charset="0"/>
              </a:rPr>
              <a:t>mental health crisis</a:t>
            </a:r>
            <a:r>
              <a:rPr lang="en-US" sz="2600" dirty="0">
                <a:solidFill>
                  <a:srgbClr val="1D1347"/>
                </a:solidFill>
                <a:latin typeface="Arial" panose="020B0604020202020204" pitchFamily="34" charset="0"/>
                <a:cs typeface="Arial" panose="020B0604020202020204" pitchFamily="34" charset="0"/>
              </a:rPr>
              <a:t>.</a:t>
            </a:r>
          </a:p>
          <a:p>
            <a:pPr marL="473075" indent="-457200">
              <a:buFont typeface="+mj-lt"/>
              <a:buAutoNum type="arabicPeriod" startAt="6"/>
            </a:pPr>
            <a:endParaRPr lang="en-US" sz="2600" dirty="0">
              <a:solidFill>
                <a:srgbClr val="1D1347"/>
              </a:solidFill>
              <a:latin typeface="Arial" panose="020B0604020202020204" pitchFamily="34" charset="0"/>
              <a:cs typeface="Arial" panose="020B0604020202020204" pitchFamily="34" charset="0"/>
            </a:endParaRPr>
          </a:p>
          <a:p>
            <a:pPr marL="473075" indent="-457200">
              <a:buFont typeface="+mj-lt"/>
              <a:buAutoNum type="arabicPeriod" startAt="6"/>
            </a:pPr>
            <a:r>
              <a:rPr lang="en-US" sz="2600" dirty="0">
                <a:solidFill>
                  <a:srgbClr val="1D1347"/>
                </a:solidFill>
                <a:latin typeface="Arial" panose="020B0604020202020204" pitchFamily="34" charset="0"/>
                <a:cs typeface="Arial" panose="020B0604020202020204" pitchFamily="34" charset="0"/>
              </a:rPr>
              <a:t>Demonstrate how to communicate effectively when negotiating. </a:t>
            </a:r>
          </a:p>
        </p:txBody>
      </p:sp>
      <p:sp>
        <p:nvSpPr>
          <p:cNvPr id="4" name="Title 1">
            <a:extLst>
              <a:ext uri="{FF2B5EF4-FFF2-40B4-BE49-F238E27FC236}">
                <a16:creationId xmlns:a16="http://schemas.microsoft.com/office/drawing/2014/main" id="{CCC65FC4-1DD3-F540-9B06-50441D7D105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1508901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242997"/>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Questions</a:t>
            </a:r>
            <a:endParaRPr lang="en-US" sz="5400" b="0" i="1" dirty="0">
              <a:solidFill>
                <a:srgbClr val="1D1347"/>
              </a:solidFill>
              <a:effectLst>
                <a:outerShdw blurRad="38100" dist="38100" dir="2700000" algn="tl">
                  <a:srgbClr val="000000">
                    <a:alpha val="43137"/>
                  </a:srgbClr>
                </a:outerShdw>
              </a:effectLst>
            </a:endParaRPr>
          </a:p>
        </p:txBody>
      </p:sp>
      <p:pic>
        <p:nvPicPr>
          <p:cNvPr id="2" name="Picture 1" descr="question-mark.jpg"/>
          <p:cNvPicPr>
            <a:picLocks noChangeAspect="1"/>
          </p:cNvPicPr>
          <p:nvPr/>
        </p:nvPicPr>
        <p:blipFill>
          <a:blip r:embed="rId3"/>
          <a:stretch>
            <a:fillRect/>
          </a:stretch>
        </p:blipFill>
        <p:spPr>
          <a:xfrm>
            <a:off x="4400318" y="1414812"/>
            <a:ext cx="3391365" cy="3391365"/>
          </a:xfrm>
          <a:prstGeom prst="rect">
            <a:avLst/>
          </a:prstGeom>
        </p:spPr>
      </p:pic>
    </p:spTree>
    <p:extLst>
      <p:ext uri="{BB962C8B-B14F-4D97-AF65-F5344CB8AC3E}">
        <p14:creationId xmlns:p14="http://schemas.microsoft.com/office/powerpoint/2010/main" val="3014780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8171" y="1228028"/>
            <a:ext cx="11034944" cy="440120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All law enforcement officers must communicate effectively with people of all ages, races, and conditions. Today, more than ever, officers need to practice empathy, listen attentively, and communicate respectfully. Effective communication is critical for… </a:t>
            </a:r>
          </a:p>
          <a:p>
            <a:pPr marL="5384800" indent="-406400"/>
            <a:endParaRPr lang="en-US" sz="2800" dirty="0">
              <a:solidFill>
                <a:srgbClr val="1D1347"/>
              </a:solidFill>
              <a:latin typeface="Arial" panose="020B0604020202020204" pitchFamily="34" charset="0"/>
              <a:cs typeface="Arial" panose="020B0604020202020204" pitchFamily="34" charset="0"/>
            </a:endParaRPr>
          </a:p>
          <a:p>
            <a:pPr marL="5384800" indent="-4064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Procedural justice</a:t>
            </a:r>
          </a:p>
          <a:p>
            <a:pPr marL="5384800" indent="-4064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5384800" indent="-4064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Community relations</a:t>
            </a:r>
          </a:p>
          <a:p>
            <a:pPr marL="5384800" indent="-4064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5384800" indent="-4064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Overall job performance</a:t>
            </a:r>
          </a:p>
        </p:txBody>
      </p:sp>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Closing Statement</a:t>
            </a:r>
            <a:endParaRPr lang="en-US" sz="5400" b="0" i="1" dirty="0">
              <a:solidFill>
                <a:srgbClr val="1D1347"/>
              </a:solidFill>
              <a:effectLst>
                <a:outerShdw blurRad="38100" dist="38100" dir="2700000" algn="tl">
                  <a:srgbClr val="000000">
                    <a:alpha val="43137"/>
                  </a:srgbClr>
                </a:outerShdw>
              </a:effectLst>
            </a:endParaRPr>
          </a:p>
        </p:txBody>
      </p:sp>
      <p:pic>
        <p:nvPicPr>
          <p:cNvPr id="5" name="Picture 4">
            <a:extLst>
              <a:ext uri="{FF2B5EF4-FFF2-40B4-BE49-F238E27FC236}">
                <a16:creationId xmlns:a16="http://schemas.microsoft.com/office/drawing/2014/main" id="{21074C43-F83F-C447-B937-2588BA63B4B2}"/>
              </a:ext>
            </a:extLst>
          </p:cNvPr>
          <p:cNvPicPr>
            <a:picLocks noChangeAspect="1"/>
          </p:cNvPicPr>
          <p:nvPr/>
        </p:nvPicPr>
        <p:blipFill>
          <a:blip r:embed="rId3"/>
          <a:stretch>
            <a:fillRect/>
          </a:stretch>
        </p:blipFill>
        <p:spPr>
          <a:xfrm>
            <a:off x="588885" y="3217332"/>
            <a:ext cx="4628565" cy="3075355"/>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355820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1CB0E08-9A3C-E340-88EE-06C81186CC42}"/>
              </a:ext>
            </a:extLst>
          </p:cNvPr>
          <p:cNvSpPr/>
          <p:nvPr/>
        </p:nvSpPr>
        <p:spPr>
          <a:xfrm>
            <a:off x="-1" y="621179"/>
            <a:ext cx="12192000" cy="1200329"/>
          </a:xfrm>
          <a:prstGeom prst="rect">
            <a:avLst/>
          </a:prstGeom>
        </p:spPr>
        <p:txBody>
          <a:bodyPr wrap="square">
            <a:spAutoFit/>
          </a:bodyPr>
          <a:lstStyle/>
          <a:p>
            <a:pPr algn="ctr"/>
            <a:r>
              <a:rPr lang="en-US" sz="72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Communication Skills</a:t>
            </a:r>
            <a:endParaRPr lang="en-US" sz="7200" b="1" dirty="0">
              <a:solidFill>
                <a:srgbClr val="1D1347"/>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Picture 5" descr="About Us | IADLEST National Certification Program">
            <a:extLst>
              <a:ext uri="{FF2B5EF4-FFF2-40B4-BE49-F238E27FC236}">
                <a16:creationId xmlns:a16="http://schemas.microsoft.com/office/drawing/2014/main" id="{2A789F44-F4D5-9144-B9A6-3DBD2ADC7D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333106" y="2021305"/>
            <a:ext cx="3525788" cy="3432559"/>
          </a:xfrm>
          <a:prstGeom prst="rect">
            <a:avLst/>
          </a:prstGeom>
          <a:noFill/>
          <a:ln>
            <a:noFill/>
          </a:ln>
        </p:spPr>
      </p:pic>
    </p:spTree>
    <p:extLst>
      <p:ext uri="{BB962C8B-B14F-4D97-AF65-F5344CB8AC3E}">
        <p14:creationId xmlns:p14="http://schemas.microsoft.com/office/powerpoint/2010/main" val="2841511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4089" y="1164134"/>
            <a:ext cx="11043821" cy="4832092"/>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b="1" i="1" dirty="0">
                <a:solidFill>
                  <a:srgbClr val="C00000"/>
                </a:solidFill>
                <a:latin typeface="Arial" panose="020B0604020202020204" pitchFamily="34" charset="0"/>
                <a:ea typeface="Calibri" panose="020F0502020204030204" pitchFamily="34" charset="0"/>
                <a:cs typeface="Arial" panose="020B0604020202020204" pitchFamily="34" charset="0"/>
              </a:rPr>
              <a:t>What do I see in myself?</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 complete understanding of how                                                   emotions impact their ability to respond. </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Reflective, learn from experiences,                                      understand strengths and limitations, and open to candid feedback, new perspectives, and continuous learning. </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Optimistic with a sense of humor and perspective about themselves. </a:t>
            </a:r>
          </a:p>
        </p:txBody>
      </p:sp>
      <p:sp>
        <p:nvSpPr>
          <p:cNvPr id="6" name="Title 1">
            <a:extLst>
              <a:ext uri="{FF2B5EF4-FFF2-40B4-BE49-F238E27FC236}">
                <a16:creationId xmlns:a16="http://schemas.microsoft.com/office/drawing/2014/main" id="{34C080AD-FC26-8D43-8442-584D5882AD35}"/>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Self-Awareness</a:t>
            </a:r>
          </a:p>
        </p:txBody>
      </p:sp>
      <p:pic>
        <p:nvPicPr>
          <p:cNvPr id="3074" name="Picture 2" descr="Oakland Marchers Hold Up Mirrors To Officers In Protest Over Ferguson,  Police Shootings – CBS San Francisco">
            <a:extLst>
              <a:ext uri="{FF2B5EF4-FFF2-40B4-BE49-F238E27FC236}">
                <a16:creationId xmlns:a16="http://schemas.microsoft.com/office/drawing/2014/main" id="{B3D02284-7A9A-AA43-806F-E2A4E2042F2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083" t="36042" r="6313" b="7072"/>
          <a:stretch/>
        </p:blipFill>
        <p:spPr bwMode="auto">
          <a:xfrm>
            <a:off x="7408508" y="1164134"/>
            <a:ext cx="4385634" cy="2362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90956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left)">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left)">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8527" y="1562583"/>
            <a:ext cx="11034943" cy="4093428"/>
          </a:xfrm>
          <a:prstGeom prst="rect">
            <a:avLst/>
          </a:prstGeom>
        </p:spPr>
        <p:txBody>
          <a:bodyPr wrap="square">
            <a:spAutoFit/>
          </a:bodyPr>
          <a:lstStyle/>
          <a:p>
            <a:r>
              <a:rPr lang="en-US" sz="2600" dirty="0">
                <a:solidFill>
                  <a:srgbClr val="1D1347"/>
                </a:solidFill>
                <a:latin typeface="Arial" panose="020B0604020202020204" pitchFamily="34" charset="0"/>
                <a:ea typeface="Calibri" panose="020F0502020204030204" pitchFamily="34" charset="0"/>
                <a:cs typeface="Arial" panose="020B0604020202020204" pitchFamily="34" charset="0"/>
              </a:rPr>
              <a:t>The ability to manage emotions in the moment and adapt to rapidly changing circumstances positively. </a:t>
            </a:r>
          </a:p>
          <a:p>
            <a:pPr marL="3660775"/>
            <a:endParaRPr lang="en-US" sz="26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4114800" indent="-454025">
              <a:buAutoNum type="alphaLcParenR"/>
            </a:pPr>
            <a:r>
              <a:rPr lang="en-US" sz="2600" dirty="0">
                <a:solidFill>
                  <a:srgbClr val="1D1347"/>
                </a:solidFill>
                <a:latin typeface="Arial" panose="020B0604020202020204" pitchFamily="34" charset="0"/>
                <a:ea typeface="Calibri" panose="020F0502020204030204" pitchFamily="34" charset="0"/>
                <a:cs typeface="Arial" panose="020B0604020202020204" pitchFamily="34" charset="0"/>
              </a:rPr>
              <a:t>Emotional control</a:t>
            </a:r>
          </a:p>
          <a:p>
            <a:pPr marL="4114800" indent="-454025">
              <a:buAutoNum type="alphaLcParenR"/>
            </a:pPr>
            <a:r>
              <a:rPr lang="en-US" sz="2600" dirty="0">
                <a:solidFill>
                  <a:srgbClr val="1D1347"/>
                </a:solidFill>
                <a:latin typeface="Arial" panose="020B0604020202020204" pitchFamily="34" charset="0"/>
                <a:ea typeface="Calibri" panose="020F0502020204030204" pitchFamily="34" charset="0"/>
                <a:cs typeface="Arial" panose="020B0604020202020204" pitchFamily="34" charset="0"/>
              </a:rPr>
              <a:t>Accountable</a:t>
            </a:r>
          </a:p>
          <a:p>
            <a:pPr marL="4114800" indent="-454025">
              <a:buAutoNum type="alphaLcParenR"/>
            </a:pPr>
            <a:r>
              <a:rPr lang="en-US" sz="2600" dirty="0">
                <a:solidFill>
                  <a:srgbClr val="1D1347"/>
                </a:solidFill>
                <a:latin typeface="Arial" panose="020B0604020202020204" pitchFamily="34" charset="0"/>
                <a:ea typeface="Calibri" panose="020F0502020204030204" pitchFamily="34" charset="0"/>
                <a:cs typeface="Arial" panose="020B0604020202020204" pitchFamily="34" charset="0"/>
              </a:rPr>
              <a:t>Adaptable </a:t>
            </a:r>
          </a:p>
          <a:p>
            <a:pPr marL="3660775"/>
            <a:endParaRPr lang="en-US" sz="26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660775"/>
            <a:r>
              <a:rPr lang="en-US" sz="2600" dirty="0">
                <a:solidFill>
                  <a:srgbClr val="1D1347"/>
                </a:solidFill>
                <a:latin typeface="Arial" panose="020B0604020202020204" pitchFamily="34" charset="0"/>
                <a:ea typeface="Calibri" panose="020F0502020204030204" pitchFamily="34" charset="0"/>
                <a:cs typeface="Arial" panose="020B0604020202020204" pitchFamily="34" charset="0"/>
              </a:rPr>
              <a:t>The ability to recognize (self-awareness) and manage (self-regulate) emotions are separate skills. </a:t>
            </a:r>
          </a:p>
        </p:txBody>
      </p:sp>
      <p:sp>
        <p:nvSpPr>
          <p:cNvPr id="6" name="Rectangle 5">
            <a:extLst>
              <a:ext uri="{FF2B5EF4-FFF2-40B4-BE49-F238E27FC236}">
                <a16:creationId xmlns:a16="http://schemas.microsoft.com/office/drawing/2014/main" id="{9B7BA248-0C9F-A741-A141-2A6F49F6EF5E}"/>
              </a:ext>
            </a:extLst>
          </p:cNvPr>
          <p:cNvSpPr/>
          <p:nvPr/>
        </p:nvSpPr>
        <p:spPr>
          <a:xfrm>
            <a:off x="0" y="982177"/>
            <a:ext cx="12191999" cy="523220"/>
          </a:xfrm>
          <a:prstGeom prst="rect">
            <a:avLst/>
          </a:prstGeom>
        </p:spPr>
        <p:txBody>
          <a:bodyPr wrap="square">
            <a:spAutoFit/>
          </a:bodyPr>
          <a:lstStyle/>
          <a:p>
            <a:pPr algn="ctr"/>
            <a:r>
              <a:rPr lang="en-US" sz="2800" b="1" i="1" dirty="0">
                <a:solidFill>
                  <a:srgbClr val="C00000"/>
                </a:solidFill>
                <a:latin typeface="Arial" panose="020B0604020202020204" pitchFamily="34" charset="0"/>
                <a:ea typeface="Calibri" panose="020F0502020204030204" pitchFamily="34" charset="0"/>
                <a:cs typeface="Arial" panose="020B0604020202020204" pitchFamily="34" charset="0"/>
              </a:rPr>
              <a:t>What do I do with myself? </a:t>
            </a:r>
            <a:endParaRPr lang="en-US" sz="2800" dirty="0">
              <a:solidFill>
                <a:srgbClr val="C00000"/>
              </a:solidFill>
            </a:endParaRPr>
          </a:p>
        </p:txBody>
      </p:sp>
      <p:sp>
        <p:nvSpPr>
          <p:cNvPr id="7" name="Title 1">
            <a:extLst>
              <a:ext uri="{FF2B5EF4-FFF2-40B4-BE49-F238E27FC236}">
                <a16:creationId xmlns:a16="http://schemas.microsoft.com/office/drawing/2014/main" id="{B8435B0E-1EF0-EB47-8CB4-9F6AD8712FD5}"/>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Self-Regulation</a:t>
            </a:r>
          </a:p>
        </p:txBody>
      </p:sp>
      <p:pic>
        <p:nvPicPr>
          <p:cNvPr id="5" name="Picture 2" descr="Police talking to people | LN GenZ">
            <a:extLst>
              <a:ext uri="{FF2B5EF4-FFF2-40B4-BE49-F238E27FC236}">
                <a16:creationId xmlns:a16="http://schemas.microsoft.com/office/drawing/2014/main" id="{9D5F5727-3A85-AC4F-B86D-6C43DA6796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429" y="2606951"/>
            <a:ext cx="3801281" cy="3801281"/>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122638"/>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wipe(left)">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8528" y="1155565"/>
            <a:ext cx="11034944" cy="4401205"/>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 passion for work that extends beyond money or status. </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 propensity to pursue goals with energy and persistence to achieve positive outcomes.</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5829300" indent="-333375">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Motivated officers understand they are public servants, can improve a community, and have a positive impact on others.</a:t>
            </a:r>
          </a:p>
        </p:txBody>
      </p:sp>
      <p:sp>
        <p:nvSpPr>
          <p:cNvPr id="6" name="Title 1">
            <a:extLst>
              <a:ext uri="{FF2B5EF4-FFF2-40B4-BE49-F238E27FC236}">
                <a16:creationId xmlns:a16="http://schemas.microsoft.com/office/drawing/2014/main" id="{9334D98C-59AD-C84C-9357-C7F649209301}"/>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Motivation</a:t>
            </a:r>
          </a:p>
        </p:txBody>
      </p:sp>
      <p:pic>
        <p:nvPicPr>
          <p:cNvPr id="2050" name="Picture 2" descr="Random Acts of Kindness | The Kindness Blog | 7 Ways to Show Kindness to a">
            <a:extLst>
              <a:ext uri="{FF2B5EF4-FFF2-40B4-BE49-F238E27FC236}">
                <a16:creationId xmlns:a16="http://schemas.microsoft.com/office/drawing/2014/main" id="{278C501F-D9D8-5040-BD23-63574D5334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1"/>
            <a:ext cx="6096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793355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left)">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12560" y="2806905"/>
            <a:ext cx="5641375" cy="2246769"/>
          </a:xfrm>
          <a:prstGeom prst="rect">
            <a:avLst/>
          </a:prstGeom>
        </p:spPr>
        <p:txBody>
          <a:bodyPr wrap="square">
            <a:spAutoFit/>
          </a:bodyPr>
          <a:lstStyle/>
          <a:p>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The ability to understand the emotional make-up of other people and having the skill to treat them accordingly based on their emotional reaction.</a:t>
            </a:r>
          </a:p>
        </p:txBody>
      </p:sp>
      <p:sp>
        <p:nvSpPr>
          <p:cNvPr id="6" name="Rectangle 5">
            <a:extLst>
              <a:ext uri="{FF2B5EF4-FFF2-40B4-BE49-F238E27FC236}">
                <a16:creationId xmlns:a16="http://schemas.microsoft.com/office/drawing/2014/main" id="{9B7BA248-0C9F-A741-A141-2A6F49F6EF5E}"/>
              </a:ext>
            </a:extLst>
          </p:cNvPr>
          <p:cNvSpPr/>
          <p:nvPr/>
        </p:nvSpPr>
        <p:spPr>
          <a:xfrm>
            <a:off x="5937915" y="1514372"/>
            <a:ext cx="5959583" cy="523220"/>
          </a:xfrm>
          <a:prstGeom prst="rect">
            <a:avLst/>
          </a:prstGeom>
        </p:spPr>
        <p:txBody>
          <a:bodyPr wrap="square">
            <a:spAutoFit/>
          </a:bodyPr>
          <a:lstStyle/>
          <a:p>
            <a:r>
              <a:rPr lang="en-US" sz="2800" b="1" i="1" dirty="0">
                <a:solidFill>
                  <a:srgbClr val="C00000"/>
                </a:solidFill>
                <a:latin typeface="Arial" panose="020B0604020202020204" pitchFamily="34" charset="0"/>
                <a:ea typeface="Calibri" panose="020F0502020204030204" pitchFamily="34" charset="0"/>
                <a:cs typeface="Arial" panose="020B0604020202020204" pitchFamily="34" charset="0"/>
              </a:rPr>
              <a:t>What do I see and hear in others? </a:t>
            </a:r>
            <a:endParaRPr lang="en-US" sz="2800" dirty="0">
              <a:solidFill>
                <a:srgbClr val="C00000"/>
              </a:solidFill>
            </a:endParaRPr>
          </a:p>
        </p:txBody>
      </p:sp>
      <p:sp>
        <p:nvSpPr>
          <p:cNvPr id="7" name="Title 1">
            <a:extLst>
              <a:ext uri="{FF2B5EF4-FFF2-40B4-BE49-F238E27FC236}">
                <a16:creationId xmlns:a16="http://schemas.microsoft.com/office/drawing/2014/main" id="{CF314629-DCBF-CC49-AF9C-ADA86A17E211}"/>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Empathy</a:t>
            </a:r>
          </a:p>
        </p:txBody>
      </p:sp>
      <p:pic>
        <p:nvPicPr>
          <p:cNvPr id="8" name="Picture 2" descr="Fired, But Fit for Duty: Impunity for bad policing in Oregon -  oregonlive.com">
            <a:extLst>
              <a:ext uri="{FF2B5EF4-FFF2-40B4-BE49-F238E27FC236}">
                <a16:creationId xmlns:a16="http://schemas.microsoft.com/office/drawing/2014/main" id="{C11F4C60-FACB-BB42-B643-594C400462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04" y="1514372"/>
            <a:ext cx="5759666" cy="3966808"/>
          </a:xfrm>
          <a:prstGeom prst="rect">
            <a:avLst/>
          </a:prstGeom>
          <a:noFill/>
          <a:effectLst>
            <a:softEdge rad="155057"/>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67450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0506" y="1589915"/>
            <a:ext cx="7408507" cy="3970318"/>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Inspire</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Influence</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Connect</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Build rapport</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Contribute to healthy conflict resolution</a:t>
            </a:r>
          </a:p>
        </p:txBody>
      </p:sp>
      <p:sp>
        <p:nvSpPr>
          <p:cNvPr id="7" name="Title 1">
            <a:extLst>
              <a:ext uri="{FF2B5EF4-FFF2-40B4-BE49-F238E27FC236}">
                <a16:creationId xmlns:a16="http://schemas.microsoft.com/office/drawing/2014/main" id="{C20B89A9-5EDD-0941-87DE-937F5FFF4458}"/>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Social Skills: What do I do?</a:t>
            </a:r>
          </a:p>
        </p:txBody>
      </p:sp>
      <p:pic>
        <p:nvPicPr>
          <p:cNvPr id="9220" name="Picture 4" descr="Homeless Community Liaison | Portland.gov">
            <a:extLst>
              <a:ext uri="{FF2B5EF4-FFF2-40B4-BE49-F238E27FC236}">
                <a16:creationId xmlns:a16="http://schemas.microsoft.com/office/drawing/2014/main" id="{DFCE03A3-742C-A742-A5E7-93A70D1D7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4759" y="1589915"/>
            <a:ext cx="6399928" cy="3199964"/>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82688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left)">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wipe(left)">
                                      <p:cBhvr>
                                        <p:cTn id="17" dur="500"/>
                                        <p:tgtEl>
                                          <p:spTgt spid="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wipe(left)">
                                      <p:cBhvr>
                                        <p:cTn id="2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568172" y="2773719"/>
            <a:ext cx="11043820" cy="1077218"/>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What are some common behaviors and traits of </a:t>
            </a:r>
          </a:p>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people with emotional intelligence (E.I.)?</a:t>
            </a:r>
          </a:p>
        </p:txBody>
      </p:sp>
      <p:pic>
        <p:nvPicPr>
          <p:cNvPr id="5" name="Picture 4" descr="question-mark.jpg">
            <a:extLst>
              <a:ext uri="{FF2B5EF4-FFF2-40B4-BE49-F238E27FC236}">
                <a16:creationId xmlns:a16="http://schemas.microsoft.com/office/drawing/2014/main" id="{4ACF7D9C-1F0E-4342-90BB-C61FC0C095E8}"/>
              </a:ext>
            </a:extLst>
          </p:cNvPr>
          <p:cNvPicPr>
            <a:picLocks noChangeAspect="1"/>
          </p:cNvPicPr>
          <p:nvPr/>
        </p:nvPicPr>
        <p:blipFill>
          <a:blip r:embed="rId3"/>
          <a:stretch>
            <a:fillRect/>
          </a:stretch>
        </p:blipFill>
        <p:spPr>
          <a:xfrm>
            <a:off x="4837191" y="297896"/>
            <a:ext cx="2517616" cy="2517616"/>
          </a:xfrm>
          <a:prstGeom prst="rect">
            <a:avLst/>
          </a:prstGeom>
        </p:spPr>
      </p:pic>
    </p:spTree>
    <p:extLst>
      <p:ext uri="{BB962C8B-B14F-4D97-AF65-F5344CB8AC3E}">
        <p14:creationId xmlns:p14="http://schemas.microsoft.com/office/powerpoint/2010/main" val="363293364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8528" y="1376195"/>
            <a:ext cx="11034944" cy="4401205"/>
          </a:xfrm>
          <a:prstGeom prst="rect">
            <a:avLst/>
          </a:prstGeom>
        </p:spPr>
        <p:txBody>
          <a:bodyPr wrap="square">
            <a:spAutoFit/>
          </a:bodyPr>
          <a:lstStyle/>
          <a:p>
            <a:pPr marL="465138"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Positive attitude that leads to improved self-confidence, better job performance, and a reduction in stress. </a:t>
            </a:r>
          </a:p>
          <a:p>
            <a:pPr marL="465138"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65138"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Empathy and distinct ability to understand viewpoints of others.</a:t>
            </a:r>
          </a:p>
          <a:p>
            <a:pPr marL="465138"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65138"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Remains calm and solves problems effectively. Does not overact or make bad decisions out of emotion. </a:t>
            </a:r>
          </a:p>
          <a:p>
            <a:pPr marL="465138"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65138"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Works towards removing communication barriers that can negatively impact transfer of information. </a:t>
            </a:r>
          </a:p>
        </p:txBody>
      </p:sp>
      <p:sp>
        <p:nvSpPr>
          <p:cNvPr id="5"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Benefits of having E.I.</a:t>
            </a:r>
          </a:p>
        </p:txBody>
      </p:sp>
    </p:spTree>
    <p:extLst>
      <p:ext uri="{BB962C8B-B14F-4D97-AF65-F5344CB8AC3E}">
        <p14:creationId xmlns:p14="http://schemas.microsoft.com/office/powerpoint/2010/main" val="405717603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left)">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wipe(left)">
                                      <p:cBhvr>
                                        <p:cTn id="1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51AA50-E0D7-B142-AE98-EC37B17A473B}"/>
              </a:ext>
            </a:extLst>
          </p:cNvPr>
          <p:cNvSpPr/>
          <p:nvPr/>
        </p:nvSpPr>
        <p:spPr>
          <a:xfrm>
            <a:off x="4580521" y="3244334"/>
            <a:ext cx="3030958" cy="369332"/>
          </a:xfrm>
          <a:prstGeom prst="rect">
            <a:avLst/>
          </a:prstGeom>
        </p:spPr>
        <p:txBody>
          <a:bodyPr wrap="none">
            <a:spAutoFit/>
          </a:bodyPr>
          <a:lstStyle/>
          <a:p>
            <a:r>
              <a:rPr lang="en-US" dirty="0">
                <a:solidFill>
                  <a:srgbClr val="FFFFFF"/>
                </a:solidFill>
                <a:latin typeface="YouTube Noto"/>
                <a:hlinkClick r:id="rId3"/>
              </a:rPr>
              <a:t>https://youtu.be/pt74vK9pgIA</a:t>
            </a:r>
            <a:endParaRPr lang="en-US" dirty="0"/>
          </a:p>
        </p:txBody>
      </p:sp>
      <p:pic>
        <p:nvPicPr>
          <p:cNvPr id="6" name="Picture 5" descr="A person in a suit on a stage&#10;&#10;Description automatically generated with low confidence">
            <a:hlinkClick r:id="rId3"/>
            <a:extLst>
              <a:ext uri="{FF2B5EF4-FFF2-40B4-BE49-F238E27FC236}">
                <a16:creationId xmlns:a16="http://schemas.microsoft.com/office/drawing/2014/main" id="{2AA75D18-F2CA-3E4E-A825-BCE718707B12}"/>
              </a:ext>
            </a:extLst>
          </p:cNvPr>
          <p:cNvPicPr>
            <a:picLocks noChangeAspect="1"/>
          </p:cNvPicPr>
          <p:nvPr/>
        </p:nvPicPr>
        <p:blipFill rotWithShape="1">
          <a:blip r:embed="rId4"/>
          <a:srcRect t="3387" b="-1615"/>
          <a:stretch/>
        </p:blipFill>
        <p:spPr>
          <a:xfrm>
            <a:off x="0" y="0"/>
            <a:ext cx="12192000" cy="7071360"/>
          </a:xfrm>
          <a:prstGeom prst="rect">
            <a:avLst/>
          </a:prstGeom>
        </p:spPr>
      </p:pic>
    </p:spTree>
    <p:extLst>
      <p:ext uri="{BB962C8B-B14F-4D97-AF65-F5344CB8AC3E}">
        <p14:creationId xmlns:p14="http://schemas.microsoft.com/office/powerpoint/2010/main" val="129816350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ohana0615\AppData\Local\Microsoft\Windows\Temporary Internet Files\Content.IE5\EDEVA3E0\MP900448379[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88" t="13410" r="25499" b="33825"/>
          <a:stretch/>
        </p:blipFill>
        <p:spPr bwMode="auto">
          <a:xfrm>
            <a:off x="7981831" y="1342830"/>
            <a:ext cx="3786227" cy="3667708"/>
          </a:xfrm>
          <a:prstGeom prst="round2DiagRect">
            <a:avLst>
              <a:gd name="adj1" fmla="val 16667"/>
              <a:gd name="adj2" fmla="val 0"/>
            </a:avLst>
          </a:prstGeom>
          <a:ln w="28575" cap="sq">
            <a:solidFill>
              <a:schemeClr val="tx1"/>
            </a:solidFill>
            <a:miter lim="800000"/>
          </a:ln>
          <a:effectLst>
            <a:glow rad="101600">
              <a:schemeClr val="accent2">
                <a:satMod val="175000"/>
                <a:alpha val="40000"/>
              </a:schemeClr>
            </a:glow>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535909" y="1648478"/>
            <a:ext cx="7924800" cy="3970318"/>
          </a:xfrm>
          <a:prstGeom prst="rect">
            <a:avLst/>
          </a:prstGeom>
        </p:spPr>
        <p:txBody>
          <a:bodyPr wrap="square">
            <a:spAutoFit/>
          </a:bodyPr>
          <a:lstStyle/>
          <a:p>
            <a:pPr marL="574675" indent="-457200">
              <a:buClr>
                <a:srgbClr val="C00000"/>
              </a:buClr>
              <a:buSzPct val="125000"/>
              <a:buFont typeface="Arial" panose="020B0604020202020204" pitchFamily="34" charset="0"/>
              <a:buChar char="•"/>
            </a:pPr>
            <a:r>
              <a:rPr lang="en-US" sz="2800" dirty="0">
                <a:latin typeface="Arial" pitchFamily="34" charset="0"/>
                <a:cs typeface="Arial" pitchFamily="34" charset="0"/>
              </a:rPr>
              <a:t>Name? </a:t>
            </a:r>
          </a:p>
          <a:p>
            <a:pPr marL="574675" indent="-457200">
              <a:buClr>
                <a:srgbClr val="C00000"/>
              </a:buClr>
              <a:buSzPct val="125000"/>
              <a:buFont typeface="Arial" panose="020B0604020202020204" pitchFamily="34" charset="0"/>
              <a:buChar char="•"/>
            </a:pPr>
            <a:endParaRPr lang="en-US" sz="2800" dirty="0">
              <a:latin typeface="Arial" pitchFamily="34" charset="0"/>
              <a:cs typeface="Arial" pitchFamily="34" charset="0"/>
            </a:endParaRPr>
          </a:p>
          <a:p>
            <a:pPr marL="574675" indent="-457200">
              <a:buClr>
                <a:srgbClr val="C00000"/>
              </a:buClr>
              <a:buSzPct val="125000"/>
              <a:buFont typeface="Arial" panose="020B0604020202020204" pitchFamily="34" charset="0"/>
              <a:buChar char="•"/>
            </a:pPr>
            <a:r>
              <a:rPr lang="en-US" sz="2800" dirty="0">
                <a:latin typeface="Arial" pitchFamily="34" charset="0"/>
                <a:cs typeface="Arial" pitchFamily="34" charset="0"/>
              </a:rPr>
              <a:t>Agency?</a:t>
            </a:r>
          </a:p>
          <a:p>
            <a:pPr marL="574675" indent="-457200">
              <a:buClr>
                <a:srgbClr val="C00000"/>
              </a:buClr>
              <a:buSzPct val="125000"/>
              <a:buFont typeface="Arial" panose="020B0604020202020204" pitchFamily="34" charset="0"/>
              <a:buChar char="•"/>
            </a:pPr>
            <a:endParaRPr lang="en-US" sz="2800" dirty="0">
              <a:latin typeface="Arial" pitchFamily="34" charset="0"/>
              <a:cs typeface="Arial" pitchFamily="34" charset="0"/>
            </a:endParaRPr>
          </a:p>
          <a:p>
            <a:pPr marL="574675" indent="-457200">
              <a:buClr>
                <a:srgbClr val="C00000"/>
              </a:buClr>
              <a:buSzPct val="125000"/>
              <a:buFont typeface="Arial" panose="020B0604020202020204" pitchFamily="34" charset="0"/>
              <a:buChar char="•"/>
            </a:pPr>
            <a:r>
              <a:rPr lang="en-US" sz="2800" dirty="0">
                <a:latin typeface="Arial" pitchFamily="34" charset="0"/>
                <a:cs typeface="Arial" pitchFamily="34" charset="0"/>
              </a:rPr>
              <a:t>What did you do before this?</a:t>
            </a:r>
          </a:p>
          <a:p>
            <a:pPr marL="574675" indent="-457200">
              <a:buClr>
                <a:srgbClr val="C00000"/>
              </a:buClr>
              <a:buSzPct val="125000"/>
              <a:buFont typeface="Arial" panose="020B0604020202020204" pitchFamily="34" charset="0"/>
              <a:buChar char="•"/>
            </a:pPr>
            <a:endParaRPr lang="en-US" sz="2800" dirty="0">
              <a:latin typeface="Arial" pitchFamily="34" charset="0"/>
              <a:cs typeface="Arial" pitchFamily="34" charset="0"/>
            </a:endParaRPr>
          </a:p>
          <a:p>
            <a:pPr marL="574675" indent="-457200">
              <a:buClr>
                <a:srgbClr val="C00000"/>
              </a:buClr>
              <a:buSzPct val="125000"/>
              <a:buFont typeface="Arial" panose="020B0604020202020204" pitchFamily="34" charset="0"/>
              <a:buChar char="•"/>
            </a:pPr>
            <a:r>
              <a:rPr lang="en-US" sz="2800" dirty="0">
                <a:latin typeface="Arial" pitchFamily="34" charset="0"/>
                <a:cs typeface="Arial" pitchFamily="34" charset="0"/>
              </a:rPr>
              <a:t>Hobbies, interests outside of work?</a:t>
            </a:r>
          </a:p>
          <a:p>
            <a:pPr marL="574675" indent="-457200">
              <a:buClr>
                <a:srgbClr val="C00000"/>
              </a:buClr>
              <a:buSzPct val="125000"/>
              <a:buFont typeface="Arial" panose="020B0604020202020204" pitchFamily="34" charset="0"/>
              <a:buChar char="•"/>
            </a:pPr>
            <a:endParaRPr lang="en-US" sz="2800" dirty="0">
              <a:latin typeface="Arial" pitchFamily="34" charset="0"/>
              <a:cs typeface="Arial" pitchFamily="34" charset="0"/>
            </a:endParaRPr>
          </a:p>
          <a:p>
            <a:pPr marL="574675" indent="-457200">
              <a:buClr>
                <a:srgbClr val="C00000"/>
              </a:buClr>
              <a:buSzPct val="125000"/>
              <a:buFont typeface="Arial" panose="020B0604020202020204" pitchFamily="34" charset="0"/>
              <a:buChar char="•"/>
            </a:pPr>
            <a:r>
              <a:rPr lang="en-US" sz="2800" dirty="0">
                <a:latin typeface="Arial" pitchFamily="34" charset="0"/>
                <a:cs typeface="Arial" pitchFamily="34" charset="0"/>
              </a:rPr>
              <a:t>Something about you none of us know? </a:t>
            </a:r>
          </a:p>
        </p:txBody>
      </p:sp>
      <p:sp>
        <p:nvSpPr>
          <p:cNvPr id="9" name="TextBox 8"/>
          <p:cNvSpPr txBox="1"/>
          <p:nvPr/>
        </p:nvSpPr>
        <p:spPr>
          <a:xfrm>
            <a:off x="10188680" y="6436277"/>
            <a:ext cx="479320" cy="276999"/>
          </a:xfrm>
          <a:prstGeom prst="rect">
            <a:avLst/>
          </a:prstGeom>
          <a:noFill/>
        </p:spPr>
        <p:txBody>
          <a:bodyPr wrap="square" rtlCol="0">
            <a:spAutoFit/>
          </a:bodyPr>
          <a:lstStyle/>
          <a:p>
            <a:r>
              <a:rPr lang="en-US" sz="1200" dirty="0">
                <a:solidFill>
                  <a:schemeClr val="bg1"/>
                </a:solidFill>
                <a:latin typeface="Arial" pitchFamily="34" charset="0"/>
                <a:cs typeface="Arial" pitchFamily="34" charset="0"/>
              </a:rPr>
              <a:t>F</a:t>
            </a:r>
          </a:p>
        </p:txBody>
      </p:sp>
      <p:sp>
        <p:nvSpPr>
          <p:cNvPr id="7" name="Title 1">
            <a:extLst>
              <a:ext uri="{FF2B5EF4-FFF2-40B4-BE49-F238E27FC236}">
                <a16:creationId xmlns:a16="http://schemas.microsoft.com/office/drawing/2014/main" id="{4481EF65-0E51-8340-983F-1F7A53258FFC}"/>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Introductions</a:t>
            </a:r>
          </a:p>
        </p:txBody>
      </p:sp>
    </p:spTree>
    <p:extLst>
      <p:ext uri="{BB962C8B-B14F-4D97-AF65-F5344CB8AC3E}">
        <p14:creationId xmlns:p14="http://schemas.microsoft.com/office/powerpoint/2010/main" val="1838327028"/>
      </p:ext>
    </p:extLst>
  </p:cSld>
  <p:clrMapOvr>
    <a:masterClrMapping/>
  </p:clrMapOvr>
  <p:transition spd="slow">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ext uri="{D42A27DB-BD31-4B8C-83A1-F6EECF244321}">
                <p14:modId xmlns:p14="http://schemas.microsoft.com/office/powerpoint/2010/main" val="2358294870"/>
              </p:ext>
            </p:extLst>
          </p:nvPr>
        </p:nvGraphicFramePr>
        <p:xfrm>
          <a:off x="7420911" y="3415856"/>
          <a:ext cx="2963541" cy="2235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p:cNvSpPr/>
          <p:nvPr/>
        </p:nvSpPr>
        <p:spPr>
          <a:xfrm>
            <a:off x="5160311" y="3501649"/>
            <a:ext cx="3219646" cy="2062103"/>
          </a:xfrm>
          <a:prstGeom prst="rect">
            <a:avLst/>
          </a:prstGeom>
        </p:spPr>
        <p:txBody>
          <a:bodyPr wrap="square">
            <a:spAutoFit/>
          </a:bodyPr>
          <a:lstStyle/>
          <a:p>
            <a:pPr algn="just"/>
            <a:r>
              <a:rPr lang="en-US" sz="3200" b="1" dirty="0">
                <a:solidFill>
                  <a:srgbClr val="1D1347"/>
                </a:solidFill>
                <a:effectLst>
                  <a:outerShdw blurRad="38100" dist="38100" dir="2700000" algn="tl">
                    <a:srgbClr val="000000">
                      <a:alpha val="43137"/>
                    </a:srgbClr>
                  </a:outerShdw>
                </a:effectLst>
                <a:latin typeface="Arial" charset="0"/>
                <a:ea typeface="Arial" charset="0"/>
                <a:cs typeface="Arial" charset="0"/>
              </a:rPr>
              <a:t>D</a:t>
            </a:r>
            <a:r>
              <a:rPr lang="en-US" sz="2800" dirty="0">
                <a:solidFill>
                  <a:srgbClr val="1D1347"/>
                </a:solidFill>
                <a:latin typeface="Arial" charset="0"/>
                <a:ea typeface="Arial" charset="0"/>
                <a:cs typeface="Arial" charset="0"/>
              </a:rPr>
              <a:t>ominant</a:t>
            </a:r>
          </a:p>
          <a:p>
            <a:pPr algn="just"/>
            <a:r>
              <a:rPr lang="en-US" sz="3200" b="1" dirty="0">
                <a:solidFill>
                  <a:srgbClr val="1D1347"/>
                </a:solidFill>
                <a:effectLst>
                  <a:outerShdw blurRad="38100" dist="38100" dir="2700000" algn="tl">
                    <a:srgbClr val="000000">
                      <a:alpha val="43137"/>
                    </a:srgbClr>
                  </a:outerShdw>
                </a:effectLst>
                <a:latin typeface="Arial" charset="0"/>
                <a:ea typeface="Arial" charset="0"/>
                <a:cs typeface="Arial" charset="0"/>
              </a:rPr>
              <a:t>I</a:t>
            </a:r>
            <a:r>
              <a:rPr lang="en-US" sz="2800" dirty="0">
                <a:solidFill>
                  <a:srgbClr val="1D1347"/>
                </a:solidFill>
                <a:latin typeface="Arial" charset="0"/>
                <a:ea typeface="Arial" charset="0"/>
                <a:cs typeface="Arial" charset="0"/>
              </a:rPr>
              <a:t>nfluence</a:t>
            </a:r>
          </a:p>
          <a:p>
            <a:pPr algn="just"/>
            <a:r>
              <a:rPr lang="en-US" sz="3200" b="1" dirty="0">
                <a:solidFill>
                  <a:srgbClr val="1D1347"/>
                </a:solidFill>
                <a:effectLst>
                  <a:outerShdw blurRad="38100" dist="38100" dir="2700000" algn="tl">
                    <a:srgbClr val="000000">
                      <a:alpha val="43137"/>
                    </a:srgbClr>
                  </a:outerShdw>
                </a:effectLst>
                <a:latin typeface="Arial" charset="0"/>
                <a:ea typeface="Arial" charset="0"/>
                <a:cs typeface="Arial" charset="0"/>
              </a:rPr>
              <a:t>S</a:t>
            </a:r>
            <a:r>
              <a:rPr lang="en-US" sz="2800" dirty="0">
                <a:solidFill>
                  <a:srgbClr val="1D1347"/>
                </a:solidFill>
                <a:latin typeface="Arial" charset="0"/>
                <a:ea typeface="Arial" charset="0"/>
                <a:cs typeface="Arial" charset="0"/>
              </a:rPr>
              <a:t>teadiness</a:t>
            </a:r>
          </a:p>
          <a:p>
            <a:pPr algn="just"/>
            <a:r>
              <a:rPr lang="en-US" sz="3200" b="1" dirty="0">
                <a:solidFill>
                  <a:srgbClr val="1D1347"/>
                </a:solidFill>
                <a:effectLst>
                  <a:outerShdw blurRad="38100" dist="38100" dir="2700000" algn="tl">
                    <a:srgbClr val="000000">
                      <a:alpha val="43137"/>
                    </a:srgbClr>
                  </a:outerShdw>
                </a:effectLst>
                <a:latin typeface="Arial" charset="0"/>
                <a:ea typeface="Arial" charset="0"/>
                <a:cs typeface="Arial" charset="0"/>
              </a:rPr>
              <a:t>C</a:t>
            </a:r>
            <a:r>
              <a:rPr lang="en-US" sz="2800" dirty="0">
                <a:solidFill>
                  <a:srgbClr val="1D1347"/>
                </a:solidFill>
                <a:latin typeface="Arial" charset="0"/>
                <a:ea typeface="Arial" charset="0"/>
                <a:cs typeface="Arial" charset="0"/>
              </a:rPr>
              <a:t>onscientious</a:t>
            </a:r>
            <a:endParaRPr lang="en-US" sz="2800" b="1" dirty="0">
              <a:solidFill>
                <a:srgbClr val="1D1347"/>
              </a:solidFill>
              <a:latin typeface="Arial" charset="0"/>
              <a:ea typeface="Arial" charset="0"/>
              <a:cs typeface="Arial" charset="0"/>
            </a:endParaRPr>
          </a:p>
        </p:txBody>
      </p:sp>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Officer Personality</a:t>
            </a:r>
          </a:p>
        </p:txBody>
      </p:sp>
      <p:sp>
        <p:nvSpPr>
          <p:cNvPr id="8" name="Rectangle 7"/>
          <p:cNvSpPr/>
          <p:nvPr/>
        </p:nvSpPr>
        <p:spPr>
          <a:xfrm>
            <a:off x="569650" y="1193325"/>
            <a:ext cx="11052699" cy="2308324"/>
          </a:xfrm>
          <a:prstGeom prst="rect">
            <a:avLst/>
          </a:prstGeom>
        </p:spPr>
        <p:txBody>
          <a:bodyPr wrap="square">
            <a:spAutoFit/>
          </a:bodyPr>
          <a:lstStyle/>
          <a:p>
            <a:r>
              <a:rPr lang="en-US" sz="2400" i="1" dirty="0">
                <a:solidFill>
                  <a:srgbClr val="1D1347"/>
                </a:solidFill>
                <a:latin typeface="Arial" panose="020B0604020202020204" pitchFamily="34" charset="0"/>
                <a:ea typeface="Calibri" panose="020F0502020204030204" pitchFamily="34" charset="0"/>
                <a:cs typeface="Arial" panose="020B0604020202020204" pitchFamily="34" charset="0"/>
              </a:rPr>
              <a:t>Personality</a:t>
            </a:r>
            <a:r>
              <a:rPr lang="en-US" sz="2400" dirty="0">
                <a:solidFill>
                  <a:srgbClr val="1D1347"/>
                </a:solidFill>
                <a:latin typeface="Arial" panose="020B0604020202020204" pitchFamily="34" charset="0"/>
                <a:ea typeface="Calibri" panose="020F0502020204030204" pitchFamily="34" charset="0"/>
                <a:cs typeface="Arial" panose="020B0604020202020204" pitchFamily="34" charset="0"/>
              </a:rPr>
              <a:t> refers to individual differences in thinking, feeling, and behaving. It influences the way we receive information, make decisions, solve problems, communicate, and interact with the world.</a:t>
            </a:r>
          </a:p>
          <a:p>
            <a:endParaRPr lang="en-US" sz="2400" dirty="0">
              <a:solidFill>
                <a:srgbClr val="1D1347"/>
              </a:solidFill>
              <a:latin typeface="Arial" panose="020B0604020202020204" pitchFamily="34" charset="0"/>
              <a:ea typeface="Calibri" panose="020F0502020204030204" pitchFamily="34" charset="0"/>
              <a:cs typeface="Arial" panose="020B0604020202020204" pitchFamily="34" charset="0"/>
            </a:endParaRPr>
          </a:p>
          <a:p>
            <a:r>
              <a:rPr lang="en-US" sz="2400" dirty="0">
                <a:solidFill>
                  <a:srgbClr val="1D1347"/>
                </a:solidFill>
                <a:latin typeface="Arial" panose="020B0604020202020204" pitchFamily="34" charset="0"/>
                <a:ea typeface="Calibri" panose="020F0502020204030204" pitchFamily="34" charset="0"/>
                <a:cs typeface="Arial" panose="020B0604020202020204" pitchFamily="34" charset="0"/>
              </a:rPr>
              <a:t>Officers with E.I. understand and know when to flex their personality style when communicating with others.</a:t>
            </a:r>
          </a:p>
        </p:txBody>
      </p:sp>
      <p:pic>
        <p:nvPicPr>
          <p:cNvPr id="7" name="Picture 2" descr="Riverside Police Department">
            <a:extLst>
              <a:ext uri="{FF2B5EF4-FFF2-40B4-BE49-F238E27FC236}">
                <a16:creationId xmlns:a16="http://schemas.microsoft.com/office/drawing/2014/main" id="{64343652-B2F3-744B-B3E1-0F108E44D5F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3626" y="3577470"/>
            <a:ext cx="4117465" cy="2825491"/>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210655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left)">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wipe(left)">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DISC Exercise</a:t>
            </a:r>
          </a:p>
        </p:txBody>
      </p:sp>
      <p:sp>
        <p:nvSpPr>
          <p:cNvPr id="5" name="TextBox 4"/>
          <p:cNvSpPr txBox="1"/>
          <p:nvPr/>
        </p:nvSpPr>
        <p:spPr>
          <a:xfrm>
            <a:off x="5203733" y="1114892"/>
            <a:ext cx="1485860" cy="523220"/>
          </a:xfrm>
          <a:prstGeom prst="rect">
            <a:avLst/>
          </a:prstGeom>
          <a:noFill/>
        </p:spPr>
        <p:txBody>
          <a:bodyPr wrap="square" rtlCol="0">
            <a:spAutoFit/>
          </a:bodyPr>
          <a:lstStyle/>
          <a:p>
            <a:pPr algn="ctr"/>
            <a:r>
              <a:rPr lang="en-US" sz="2800" dirty="0">
                <a:solidFill>
                  <a:srgbClr val="1D1347"/>
                </a:solidFill>
                <a:latin typeface="Arial" charset="0"/>
                <a:ea typeface="Arial" charset="0"/>
                <a:cs typeface="Arial" charset="0"/>
              </a:rPr>
              <a:t>Action</a:t>
            </a:r>
          </a:p>
        </p:txBody>
      </p:sp>
      <p:sp>
        <p:nvSpPr>
          <p:cNvPr id="6" name="TextBox 5"/>
          <p:cNvSpPr txBox="1"/>
          <p:nvPr/>
        </p:nvSpPr>
        <p:spPr>
          <a:xfrm>
            <a:off x="5139223" y="5199427"/>
            <a:ext cx="1722646" cy="523220"/>
          </a:xfrm>
          <a:prstGeom prst="rect">
            <a:avLst/>
          </a:prstGeom>
          <a:noFill/>
        </p:spPr>
        <p:txBody>
          <a:bodyPr wrap="square" rtlCol="0">
            <a:spAutoFit/>
          </a:bodyPr>
          <a:lstStyle/>
          <a:p>
            <a:pPr algn="ctr"/>
            <a:r>
              <a:rPr lang="en-US" sz="2800" dirty="0">
                <a:solidFill>
                  <a:srgbClr val="1D1347"/>
                </a:solidFill>
                <a:latin typeface="Arial" charset="0"/>
                <a:ea typeface="Arial" charset="0"/>
                <a:cs typeface="Arial" charset="0"/>
              </a:rPr>
              <a:t>Thought</a:t>
            </a:r>
            <a:endParaRPr lang="en-US" sz="2000" dirty="0">
              <a:solidFill>
                <a:srgbClr val="1D1347"/>
              </a:solidFill>
              <a:latin typeface="Arial" charset="0"/>
              <a:ea typeface="Arial" charset="0"/>
              <a:cs typeface="Arial" charset="0"/>
            </a:endParaRPr>
          </a:p>
        </p:txBody>
      </p:sp>
      <p:sp>
        <p:nvSpPr>
          <p:cNvPr id="7" name="TextBox 6"/>
          <p:cNvSpPr txBox="1"/>
          <p:nvPr/>
        </p:nvSpPr>
        <p:spPr>
          <a:xfrm>
            <a:off x="3021497" y="3130676"/>
            <a:ext cx="1155149" cy="523220"/>
          </a:xfrm>
          <a:prstGeom prst="rect">
            <a:avLst/>
          </a:prstGeom>
          <a:noFill/>
        </p:spPr>
        <p:txBody>
          <a:bodyPr wrap="square" rtlCol="0">
            <a:spAutoFit/>
          </a:bodyPr>
          <a:lstStyle/>
          <a:p>
            <a:pPr algn="r"/>
            <a:r>
              <a:rPr lang="en-US" sz="2800" dirty="0">
                <a:solidFill>
                  <a:srgbClr val="1D1347"/>
                </a:solidFill>
                <a:latin typeface="Arial" charset="0"/>
                <a:ea typeface="Arial" charset="0"/>
                <a:cs typeface="Arial" charset="0"/>
              </a:rPr>
              <a:t>Task</a:t>
            </a:r>
          </a:p>
        </p:txBody>
      </p:sp>
      <p:sp>
        <p:nvSpPr>
          <p:cNvPr id="8" name="TextBox 7"/>
          <p:cNvSpPr txBox="1"/>
          <p:nvPr/>
        </p:nvSpPr>
        <p:spPr>
          <a:xfrm>
            <a:off x="7727349" y="3126972"/>
            <a:ext cx="1377319" cy="523220"/>
          </a:xfrm>
          <a:prstGeom prst="rect">
            <a:avLst/>
          </a:prstGeom>
          <a:noFill/>
        </p:spPr>
        <p:txBody>
          <a:bodyPr wrap="square" rtlCol="0">
            <a:spAutoFit/>
          </a:bodyPr>
          <a:lstStyle/>
          <a:p>
            <a:r>
              <a:rPr lang="en-US" sz="2800" dirty="0">
                <a:solidFill>
                  <a:srgbClr val="1D1347"/>
                </a:solidFill>
                <a:latin typeface="Arial" charset="0"/>
                <a:ea typeface="Arial" charset="0"/>
                <a:cs typeface="Arial" charset="0"/>
              </a:rPr>
              <a:t>People</a:t>
            </a:r>
          </a:p>
        </p:txBody>
      </p:sp>
      <p:graphicFrame>
        <p:nvGraphicFramePr>
          <p:cNvPr id="10" name="Diagram 9"/>
          <p:cNvGraphicFramePr/>
          <p:nvPr/>
        </p:nvGraphicFramePr>
        <p:xfrm>
          <a:off x="3638827" y="1537211"/>
          <a:ext cx="4617425" cy="3763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0423123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7E39AD-93AE-FA49-BB04-E5B14D250FA4}"/>
              </a:ext>
            </a:extLst>
          </p:cNvPr>
          <p:cNvSpPr/>
          <p:nvPr/>
        </p:nvSpPr>
        <p:spPr>
          <a:xfrm>
            <a:off x="4554788" y="3244334"/>
            <a:ext cx="3206712" cy="369332"/>
          </a:xfrm>
          <a:prstGeom prst="rect">
            <a:avLst/>
          </a:prstGeom>
        </p:spPr>
        <p:txBody>
          <a:bodyPr wrap="none">
            <a:spAutoFit/>
          </a:bodyPr>
          <a:lstStyle/>
          <a:p>
            <a:r>
              <a:rPr lang="en-US" dirty="0">
                <a:solidFill>
                  <a:srgbClr val="FFFFFF"/>
                </a:solidFill>
                <a:latin typeface="YouTube Noto"/>
                <a:hlinkClick r:id="rId3"/>
              </a:rPr>
              <a:t>https://youtu.be/0dV4FvXmjM4</a:t>
            </a:r>
            <a:endParaRPr lang="en-US" dirty="0"/>
          </a:p>
        </p:txBody>
      </p:sp>
      <p:pic>
        <p:nvPicPr>
          <p:cNvPr id="12" name="Picture 11" descr="Graphical user interface, website&#10;&#10;Description automatically generated">
            <a:hlinkClick r:id="rId3"/>
            <a:extLst>
              <a:ext uri="{FF2B5EF4-FFF2-40B4-BE49-F238E27FC236}">
                <a16:creationId xmlns:a16="http://schemas.microsoft.com/office/drawing/2014/main" id="{167E10AB-51E4-604B-8573-E3E1D20D2C94}"/>
              </a:ext>
            </a:extLst>
          </p:cNvPr>
          <p:cNvPicPr>
            <a:picLocks noChangeAspect="1"/>
          </p:cNvPicPr>
          <p:nvPr/>
        </p:nvPicPr>
        <p:blipFill>
          <a:blip r:embed="rId4"/>
          <a:stretch>
            <a:fillRect/>
          </a:stretch>
        </p:blipFill>
        <p:spPr>
          <a:xfrm>
            <a:off x="-1" y="0"/>
            <a:ext cx="12158725" cy="6858000"/>
          </a:xfrm>
          <a:prstGeom prst="rect">
            <a:avLst/>
          </a:prstGeom>
        </p:spPr>
      </p:pic>
    </p:spTree>
    <p:extLst>
      <p:ext uri="{BB962C8B-B14F-4D97-AF65-F5344CB8AC3E}">
        <p14:creationId xmlns:p14="http://schemas.microsoft.com/office/powerpoint/2010/main" val="427473007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Dominance</a:t>
            </a:r>
          </a:p>
        </p:txBody>
      </p:sp>
      <p:sp>
        <p:nvSpPr>
          <p:cNvPr id="5" name="Rectangle 4"/>
          <p:cNvSpPr/>
          <p:nvPr/>
        </p:nvSpPr>
        <p:spPr>
          <a:xfrm>
            <a:off x="642492" y="1151228"/>
            <a:ext cx="6395338" cy="4267450"/>
          </a:xfrm>
          <a:prstGeom prst="rect">
            <a:avLst/>
          </a:prstGeom>
        </p:spPr>
        <p:txBody>
          <a:bodyPr wrap="square">
            <a:spAutoFit/>
          </a:bodyPr>
          <a:lstStyle/>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Direct </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Assertive</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Wants immediate results</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Action-oriented</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Challenge seekers and risk-takers</a:t>
            </a:r>
          </a:p>
        </p:txBody>
      </p:sp>
      <p:graphicFrame>
        <p:nvGraphicFramePr>
          <p:cNvPr id="8" name="Diagram 7"/>
          <p:cNvGraphicFramePr/>
          <p:nvPr>
            <p:extLst>
              <p:ext uri="{D42A27DB-BD31-4B8C-83A1-F6EECF244321}">
                <p14:modId xmlns:p14="http://schemas.microsoft.com/office/powerpoint/2010/main" val="388834554"/>
              </p:ext>
            </p:extLst>
          </p:nvPr>
        </p:nvGraphicFramePr>
        <p:xfrm>
          <a:off x="7177917" y="1970925"/>
          <a:ext cx="4475450" cy="3231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762991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Influence</a:t>
            </a:r>
          </a:p>
        </p:txBody>
      </p:sp>
      <p:sp>
        <p:nvSpPr>
          <p:cNvPr id="7" name="Rectangle 6"/>
          <p:cNvSpPr/>
          <p:nvPr/>
        </p:nvSpPr>
        <p:spPr>
          <a:xfrm>
            <a:off x="2050774" y="1100959"/>
            <a:ext cx="3780972" cy="4267515"/>
          </a:xfrm>
          <a:prstGeom prst="rect">
            <a:avLst/>
          </a:prstGeom>
        </p:spPr>
        <p:txBody>
          <a:bodyPr wrap="square">
            <a:spAutoFit/>
          </a:bodyPr>
          <a:lstStyle/>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Social</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Outgoing</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Optimistic</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Persuasive </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Enjoys recognition</a:t>
            </a:r>
          </a:p>
        </p:txBody>
      </p:sp>
      <p:graphicFrame>
        <p:nvGraphicFramePr>
          <p:cNvPr id="9" name="Diagram 8"/>
          <p:cNvGraphicFramePr/>
          <p:nvPr/>
        </p:nvGraphicFramePr>
        <p:xfrm>
          <a:off x="5338270" y="1761422"/>
          <a:ext cx="4802956" cy="3490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548684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Steadiness</a:t>
            </a:r>
          </a:p>
        </p:txBody>
      </p:sp>
      <p:sp>
        <p:nvSpPr>
          <p:cNvPr id="7" name="Rectangle 6"/>
          <p:cNvSpPr/>
          <p:nvPr/>
        </p:nvSpPr>
        <p:spPr>
          <a:xfrm>
            <a:off x="2473916" y="1119239"/>
            <a:ext cx="3780972" cy="4267515"/>
          </a:xfrm>
          <a:prstGeom prst="rect">
            <a:avLst/>
          </a:prstGeom>
        </p:spPr>
        <p:txBody>
          <a:bodyPr wrap="square">
            <a:spAutoFit/>
          </a:bodyPr>
          <a:lstStyle/>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Predictable</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Dependable</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Cooperative</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Team players</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Even-tempered</a:t>
            </a:r>
          </a:p>
        </p:txBody>
      </p:sp>
      <p:graphicFrame>
        <p:nvGraphicFramePr>
          <p:cNvPr id="9" name="Diagram 8"/>
          <p:cNvGraphicFramePr/>
          <p:nvPr/>
        </p:nvGraphicFramePr>
        <p:xfrm>
          <a:off x="5296857" y="1307128"/>
          <a:ext cx="5107757" cy="36041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7922781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40177" y="1242873"/>
            <a:ext cx="3780972" cy="4267515"/>
          </a:xfrm>
          <a:prstGeom prst="rect">
            <a:avLst/>
          </a:prstGeom>
        </p:spPr>
        <p:txBody>
          <a:bodyPr wrap="square">
            <a:spAutoFit/>
          </a:bodyPr>
          <a:lstStyle/>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Precise</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Objective</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Analytical</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Fact-driven</a:t>
            </a:r>
          </a:p>
          <a:p>
            <a:pPr marL="514350" indent="-514350">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Detail-oriented</a:t>
            </a:r>
          </a:p>
        </p:txBody>
      </p:sp>
      <p:graphicFrame>
        <p:nvGraphicFramePr>
          <p:cNvPr id="9" name="Diagram 8"/>
          <p:cNvGraphicFramePr/>
          <p:nvPr/>
        </p:nvGraphicFramePr>
        <p:xfrm>
          <a:off x="5759026" y="1216369"/>
          <a:ext cx="4908974" cy="3657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idx="4294967295"/>
          </p:nvPr>
        </p:nvSpPr>
        <p:spPr>
          <a:xfrm>
            <a:off x="0" y="227966"/>
            <a:ext cx="12192000" cy="851243"/>
          </a:xfrm>
          <a:prstGeom prst="rect">
            <a:avLst/>
          </a:prstGeom>
        </p:spPr>
        <p:txBody>
          <a:bodyPr/>
          <a:lstStyle/>
          <a:p>
            <a:pPr rtl="0" eaLnBrk="1" latinLnBrk="0" hangingPunct="1"/>
            <a:r>
              <a:rPr lang="en-US" sz="5400" dirty="0">
                <a:solidFill>
                  <a:srgbClr val="1D1347"/>
                </a:solidFill>
                <a:effectLst>
                  <a:outerShdw blurRad="38100" dist="38100" dir="2700000" algn="tl" rotWithShape="0">
                    <a:srgbClr val="000000">
                      <a:alpha val="43000"/>
                    </a:srgbClr>
                  </a:outerShdw>
                </a:effectLst>
                <a:latin typeface="Arial" panose="020B0604020202020204" pitchFamily="34" charset="0"/>
                <a:ea typeface="+mn-ea"/>
                <a:cs typeface="Arial" panose="020B0604020202020204" pitchFamily="34" charset="0"/>
              </a:rPr>
              <a:t>Conscientious</a:t>
            </a:r>
            <a:endParaRPr lang="en-US" sz="5400" dirty="0">
              <a:solidFill>
                <a:srgbClr val="1D1347"/>
              </a:solidFill>
              <a:latin typeface="Arial" panose="020B0604020202020204" pitchFamily="34" charset="0"/>
              <a:cs typeface="Arial" panose="020B0604020202020204" pitchFamily="34" charset="0"/>
            </a:endParaRPr>
          </a:p>
          <a:p>
            <a:endParaRPr lang="en-US" sz="5400" dirty="0">
              <a:solidFill>
                <a:srgbClr val="1D13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8181526"/>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Other Personalities</a:t>
            </a:r>
          </a:p>
        </p:txBody>
      </p:sp>
      <p:sp>
        <p:nvSpPr>
          <p:cNvPr id="7" name="Rectangle 6">
            <a:extLst>
              <a:ext uri="{FF2B5EF4-FFF2-40B4-BE49-F238E27FC236}">
                <a16:creationId xmlns:a16="http://schemas.microsoft.com/office/drawing/2014/main" id="{50DB51D3-D69A-45EF-AB78-844123F326E7}"/>
              </a:ext>
            </a:extLst>
          </p:cNvPr>
          <p:cNvSpPr/>
          <p:nvPr/>
        </p:nvSpPr>
        <p:spPr>
          <a:xfrm>
            <a:off x="569650" y="1443841"/>
            <a:ext cx="11052699" cy="3970318"/>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To communicate effectively, officers must understand their own personality style and recognize the personalities of others. </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Officers with E.I. can adjust their personality style to communicate more effectively with others.</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For example, an officer with a </a:t>
            </a:r>
            <a:r>
              <a:rPr lang="en-US" sz="2800" b="1" dirty="0">
                <a:solidFill>
                  <a:srgbClr val="C00000"/>
                </a:solidFill>
                <a:latin typeface="Arial" panose="020B0604020202020204" pitchFamily="34" charset="0"/>
                <a:cs typeface="Arial" panose="020B0604020202020204" pitchFamily="34" charset="0"/>
              </a:rPr>
              <a:t>D</a:t>
            </a:r>
            <a:r>
              <a:rPr lang="en-US" sz="2800" dirty="0">
                <a:solidFill>
                  <a:srgbClr val="1D1347"/>
                </a:solidFill>
                <a:latin typeface="Arial" panose="020B0604020202020204" pitchFamily="34" charset="0"/>
                <a:cs typeface="Arial" panose="020B0604020202020204" pitchFamily="34" charset="0"/>
              </a:rPr>
              <a:t>ominant personality style can adjust his or her communication style to meet the needs of a </a:t>
            </a:r>
            <a:r>
              <a:rPr lang="en-US" sz="2800" b="1" dirty="0">
                <a:solidFill>
                  <a:srgbClr val="C00000"/>
                </a:solidFill>
                <a:latin typeface="Arial" panose="020B0604020202020204" pitchFamily="34" charset="0"/>
                <a:cs typeface="Arial" panose="020B0604020202020204" pitchFamily="34" charset="0"/>
              </a:rPr>
              <a:t>C</a:t>
            </a:r>
            <a:r>
              <a:rPr lang="en-US" sz="2800" dirty="0">
                <a:solidFill>
                  <a:srgbClr val="1D1347"/>
                </a:solidFill>
                <a:latin typeface="Arial" panose="020B0604020202020204" pitchFamily="34" charset="0"/>
                <a:cs typeface="Arial" panose="020B0604020202020204" pitchFamily="34" charset="0"/>
              </a:rPr>
              <a:t>onscientious witness. </a:t>
            </a:r>
          </a:p>
        </p:txBody>
      </p:sp>
    </p:spTree>
    <p:extLst>
      <p:ext uri="{BB962C8B-B14F-4D97-AF65-F5344CB8AC3E}">
        <p14:creationId xmlns:p14="http://schemas.microsoft.com/office/powerpoint/2010/main" val="2626197610"/>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left)">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left)">
                                      <p:cBhvr>
                                        <p:cTn id="1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Dominant</a:t>
            </a:r>
          </a:p>
        </p:txBody>
      </p:sp>
      <p:graphicFrame>
        <p:nvGraphicFramePr>
          <p:cNvPr id="3" name="Table 2"/>
          <p:cNvGraphicFramePr>
            <a:graphicFrameLocks noGrp="1"/>
          </p:cNvGraphicFramePr>
          <p:nvPr>
            <p:extLst>
              <p:ext uri="{D42A27DB-BD31-4B8C-83A1-F6EECF244321}">
                <p14:modId xmlns:p14="http://schemas.microsoft.com/office/powerpoint/2010/main" val="3014864002"/>
              </p:ext>
            </p:extLst>
          </p:nvPr>
        </p:nvGraphicFramePr>
        <p:xfrm>
          <a:off x="2473035" y="2491129"/>
          <a:ext cx="7245928" cy="2712720"/>
        </p:xfrm>
        <a:graphic>
          <a:graphicData uri="http://schemas.openxmlformats.org/drawingml/2006/table">
            <a:tbl>
              <a:tblPr firstRow="1" bandRow="1">
                <a:tableStyleId>{073A0DAA-6AF3-43AB-8588-CEC1D06C72B9}</a:tableStyleId>
              </a:tblPr>
              <a:tblGrid>
                <a:gridCol w="3622964">
                  <a:extLst>
                    <a:ext uri="{9D8B030D-6E8A-4147-A177-3AD203B41FA5}">
                      <a16:colId xmlns:a16="http://schemas.microsoft.com/office/drawing/2014/main" val="20000"/>
                    </a:ext>
                  </a:extLst>
                </a:gridCol>
                <a:gridCol w="3622964">
                  <a:extLst>
                    <a:ext uri="{9D8B030D-6E8A-4147-A177-3AD203B41FA5}">
                      <a16:colId xmlns:a16="http://schemas.microsoft.com/office/drawing/2014/main" val="20001"/>
                    </a:ext>
                  </a:extLst>
                </a:gridCol>
              </a:tblGrid>
              <a:tr h="631279">
                <a:tc>
                  <a:txBody>
                    <a:bodyPr/>
                    <a:lstStyle/>
                    <a:p>
                      <a:pPr algn="ctr"/>
                      <a:r>
                        <a:rPr lang="en-US" sz="3600" u="none" dirty="0">
                          <a:latin typeface="Arial" panose="020B0604020202020204" pitchFamily="34" charset="0"/>
                          <a:cs typeface="Arial" panose="020B0604020202020204" pitchFamily="34" charset="0"/>
                        </a:rPr>
                        <a:t>Do?</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tc>
                  <a:txBody>
                    <a:bodyPr/>
                    <a:lstStyle/>
                    <a:p>
                      <a:pPr algn="ctr"/>
                      <a:r>
                        <a:rPr lang="en-US" sz="3600" u="none" dirty="0">
                          <a:latin typeface="Arial" panose="020B0604020202020204" pitchFamily="34" charset="0"/>
                          <a:cs typeface="Arial" panose="020B0604020202020204" pitchFamily="34" charset="0"/>
                        </a:rPr>
                        <a:t>Don’t?</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extLst>
                  <a:ext uri="{0D108BD9-81ED-4DB2-BD59-A6C34878D82A}">
                    <a16:rowId xmlns:a16="http://schemas.microsoft.com/office/drawing/2014/main" val="10000"/>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Get to the point</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Socialize</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1"/>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Condense options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Offer multiple choices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2"/>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Focus on results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Focus on the details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3"/>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Be confident</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Be indecisive</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sp>
        <p:nvSpPr>
          <p:cNvPr id="4" name="Rectangle 3"/>
          <p:cNvSpPr/>
          <p:nvPr/>
        </p:nvSpPr>
        <p:spPr>
          <a:xfrm>
            <a:off x="2404123" y="1164167"/>
            <a:ext cx="7383753" cy="658770"/>
          </a:xfrm>
          <a:prstGeom prst="rect">
            <a:avLst/>
          </a:prstGeom>
        </p:spPr>
        <p:txBody>
          <a:bodyPr wrap="none">
            <a:spAutoFit/>
          </a:bodyPr>
          <a:lstStyle/>
          <a:p>
            <a:pPr>
              <a:lnSpc>
                <a:spcPct val="150000"/>
              </a:lnSpc>
            </a:pPr>
            <a:r>
              <a:rPr lang="en-US" sz="2800" dirty="0">
                <a:solidFill>
                  <a:srgbClr val="1D1347"/>
                </a:solidFill>
                <a:latin typeface="Arial" charset="0"/>
                <a:ea typeface="Arial" charset="0"/>
                <a:cs typeface="Arial" charset="0"/>
              </a:rPr>
              <a:t>Motivated by challenges, goals, and rewards.</a:t>
            </a:r>
          </a:p>
        </p:txBody>
      </p:sp>
      <p:graphicFrame>
        <p:nvGraphicFramePr>
          <p:cNvPr id="5" name="Diagram 4"/>
          <p:cNvGraphicFramePr/>
          <p:nvPr>
            <p:extLst>
              <p:ext uri="{D42A27DB-BD31-4B8C-83A1-F6EECF244321}">
                <p14:modId xmlns:p14="http://schemas.microsoft.com/office/powerpoint/2010/main" val="218837576"/>
              </p:ext>
            </p:extLst>
          </p:nvPr>
        </p:nvGraphicFramePr>
        <p:xfrm>
          <a:off x="9421225" y="331377"/>
          <a:ext cx="2770775" cy="18312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BFBAC0FD-4729-984D-AA56-6F181DCF4CD1}"/>
              </a:ext>
            </a:extLst>
          </p:cNvPr>
          <p:cNvSpPr/>
          <p:nvPr/>
        </p:nvSpPr>
        <p:spPr>
          <a:xfrm>
            <a:off x="2473035" y="3145972"/>
            <a:ext cx="3622964"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43DBEC0-F2CE-8C46-9ED8-2C496ACF0F25}"/>
              </a:ext>
            </a:extLst>
          </p:cNvPr>
          <p:cNvSpPr/>
          <p:nvPr/>
        </p:nvSpPr>
        <p:spPr>
          <a:xfrm>
            <a:off x="6106885" y="3145971"/>
            <a:ext cx="3622964"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8679863"/>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Influence</a:t>
            </a:r>
          </a:p>
        </p:txBody>
      </p:sp>
      <p:graphicFrame>
        <p:nvGraphicFramePr>
          <p:cNvPr id="3" name="Table 2"/>
          <p:cNvGraphicFramePr>
            <a:graphicFrameLocks noGrp="1"/>
          </p:cNvGraphicFramePr>
          <p:nvPr>
            <p:extLst>
              <p:ext uri="{D42A27DB-BD31-4B8C-83A1-F6EECF244321}">
                <p14:modId xmlns:p14="http://schemas.microsoft.com/office/powerpoint/2010/main" val="712506151"/>
              </p:ext>
            </p:extLst>
          </p:nvPr>
        </p:nvGraphicFramePr>
        <p:xfrm>
          <a:off x="1049867" y="2361372"/>
          <a:ext cx="9652000" cy="2767650"/>
        </p:xfrm>
        <a:graphic>
          <a:graphicData uri="http://schemas.openxmlformats.org/drawingml/2006/table">
            <a:tbl>
              <a:tblPr firstRow="1" bandRow="1">
                <a:tableStyleId>{073A0DAA-6AF3-43AB-8588-CEC1D06C72B9}</a:tableStyleId>
              </a:tblPr>
              <a:tblGrid>
                <a:gridCol w="4826000">
                  <a:extLst>
                    <a:ext uri="{9D8B030D-6E8A-4147-A177-3AD203B41FA5}">
                      <a16:colId xmlns:a16="http://schemas.microsoft.com/office/drawing/2014/main" val="20000"/>
                    </a:ext>
                  </a:extLst>
                </a:gridCol>
                <a:gridCol w="4826000">
                  <a:extLst>
                    <a:ext uri="{9D8B030D-6E8A-4147-A177-3AD203B41FA5}">
                      <a16:colId xmlns:a16="http://schemas.microsoft.com/office/drawing/2014/main" val="20001"/>
                    </a:ext>
                  </a:extLst>
                </a:gridCol>
              </a:tblGrid>
              <a:tr h="695010">
                <a:tc>
                  <a:txBody>
                    <a:bodyPr/>
                    <a:lstStyle/>
                    <a:p>
                      <a:pPr algn="ctr"/>
                      <a:r>
                        <a:rPr lang="en-US" sz="3600" u="none" dirty="0">
                          <a:latin typeface="Arial" panose="020B0604020202020204" pitchFamily="34" charset="0"/>
                          <a:cs typeface="Arial" panose="020B0604020202020204" pitchFamily="34" charset="0"/>
                        </a:rPr>
                        <a:t>Do?</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tc>
                  <a:txBody>
                    <a:bodyPr/>
                    <a:lstStyle/>
                    <a:p>
                      <a:pPr algn="ctr"/>
                      <a:r>
                        <a:rPr lang="en-US" sz="3600" u="none" dirty="0">
                          <a:latin typeface="Arial" panose="020B0604020202020204" pitchFamily="34" charset="0"/>
                          <a:cs typeface="Arial" panose="020B0604020202020204" pitchFamily="34" charset="0"/>
                        </a:rPr>
                        <a:t>Don’t?</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extLst>
                  <a:ext uri="{0D108BD9-81ED-4DB2-BD59-A6C34878D82A}">
                    <a16:rowId xmlns:a16="http://schemas.microsoft.com/office/drawing/2014/main" val="10000"/>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Be friendly</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Be formal</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1"/>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Be enthusiastic</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Be indifferent</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2"/>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Focus on the team</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Focus on individuals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3"/>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Connect on a personal level</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Focus on business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graphicFrame>
        <p:nvGraphicFramePr>
          <p:cNvPr id="5" name="Diagram 4"/>
          <p:cNvGraphicFramePr/>
          <p:nvPr>
            <p:extLst>
              <p:ext uri="{D42A27DB-BD31-4B8C-83A1-F6EECF244321}">
                <p14:modId xmlns:p14="http://schemas.microsoft.com/office/powerpoint/2010/main" val="3083140417"/>
              </p:ext>
            </p:extLst>
          </p:nvPr>
        </p:nvGraphicFramePr>
        <p:xfrm>
          <a:off x="9421225" y="349185"/>
          <a:ext cx="2770775" cy="18312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719C499E-853A-CD43-B26D-CF0A533B4716}"/>
              </a:ext>
            </a:extLst>
          </p:cNvPr>
          <p:cNvSpPr/>
          <p:nvPr/>
        </p:nvSpPr>
        <p:spPr>
          <a:xfrm>
            <a:off x="735414" y="1198498"/>
            <a:ext cx="8983550" cy="658770"/>
          </a:xfrm>
          <a:prstGeom prst="rect">
            <a:avLst/>
          </a:prstGeom>
        </p:spPr>
        <p:txBody>
          <a:bodyPr wrap="none">
            <a:spAutoFit/>
          </a:bodyPr>
          <a:lstStyle/>
          <a:p>
            <a:pPr>
              <a:lnSpc>
                <a:spcPct val="150000"/>
              </a:lnSpc>
            </a:pPr>
            <a:r>
              <a:rPr lang="en-US" sz="2800" dirty="0">
                <a:solidFill>
                  <a:srgbClr val="1D1347"/>
                </a:solidFill>
                <a:latin typeface="Arial" charset="0"/>
                <a:ea typeface="Arial" charset="0"/>
                <a:cs typeface="Arial" charset="0"/>
              </a:rPr>
              <a:t>Motivated by praise and popularity and like to socialize.</a:t>
            </a:r>
          </a:p>
        </p:txBody>
      </p:sp>
      <p:sp>
        <p:nvSpPr>
          <p:cNvPr id="7" name="Rectangle 6">
            <a:extLst>
              <a:ext uri="{FF2B5EF4-FFF2-40B4-BE49-F238E27FC236}">
                <a16:creationId xmlns:a16="http://schemas.microsoft.com/office/drawing/2014/main" id="{D065DCA4-AAD6-9C4B-9AC3-038D1041FC8C}"/>
              </a:ext>
            </a:extLst>
          </p:cNvPr>
          <p:cNvSpPr/>
          <p:nvPr/>
        </p:nvSpPr>
        <p:spPr>
          <a:xfrm>
            <a:off x="1049867" y="3071144"/>
            <a:ext cx="4795762"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370B818-1F53-5947-A773-060844C40A15}"/>
              </a:ext>
            </a:extLst>
          </p:cNvPr>
          <p:cNvSpPr/>
          <p:nvPr/>
        </p:nvSpPr>
        <p:spPr>
          <a:xfrm>
            <a:off x="5875867" y="3071144"/>
            <a:ext cx="4795762"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8993641"/>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7403" y="1060951"/>
            <a:ext cx="10172875" cy="4832092"/>
          </a:xfrm>
          <a:prstGeom prst="rect">
            <a:avLst/>
          </a:prstGeom>
        </p:spPr>
        <p:txBody>
          <a:bodyPr wrap="square">
            <a:spAutoFit/>
          </a:bodyPr>
          <a:lstStyle/>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Jon Blum</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30 years (Winston-Salem PD; Garner PD) </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NCDOJ BLET Curriculum Manager</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USDOJ; IACP; trial consultant</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Raleigh with Nicole, Ryker (7) &amp; Remy (4)</a:t>
            </a:r>
          </a:p>
          <a:p>
            <a:pPr marL="342900" indent="-342900" algn="just"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342900" indent="-342900" algn="just"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Carolina Hurricanes; 26.2 x 4  </a:t>
            </a: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Instructor</a:t>
            </a:r>
          </a:p>
        </p:txBody>
      </p:sp>
      <p:pic>
        <p:nvPicPr>
          <p:cNvPr id="7" name="Picture 6" descr="A group of people sitting on a couch outside&#10;&#10;Description automatically generated with medium confidence">
            <a:extLst>
              <a:ext uri="{FF2B5EF4-FFF2-40B4-BE49-F238E27FC236}">
                <a16:creationId xmlns:a16="http://schemas.microsoft.com/office/drawing/2014/main" id="{3B7B24B8-156F-C34A-9A1C-DA0A74265E81}"/>
              </a:ext>
            </a:extLst>
          </p:cNvPr>
          <p:cNvPicPr>
            <a:picLocks noChangeAspect="1"/>
          </p:cNvPicPr>
          <p:nvPr/>
        </p:nvPicPr>
        <p:blipFill rotWithShape="1">
          <a:blip r:embed="rId3"/>
          <a:srcRect l="11208" t="17242" r="24349"/>
          <a:stretch/>
        </p:blipFill>
        <p:spPr>
          <a:xfrm>
            <a:off x="7691740" y="1155953"/>
            <a:ext cx="4378995" cy="3558551"/>
          </a:xfrm>
          <a:prstGeom prst="rect">
            <a:avLst/>
          </a:prstGeom>
        </p:spPr>
      </p:pic>
    </p:spTree>
    <p:extLst>
      <p:ext uri="{BB962C8B-B14F-4D97-AF65-F5344CB8AC3E}">
        <p14:creationId xmlns:p14="http://schemas.microsoft.com/office/powerpoint/2010/main" val="175983146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left)">
                                      <p:cBhvr>
                                        <p:cTn id="12" dur="500"/>
                                        <p:tgtEl>
                                          <p:spTgt spid="3">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wipe(left)">
                                      <p:cBhvr>
                                        <p:cTn id="17" dur="500"/>
                                        <p:tgtEl>
                                          <p:spTgt spid="3">
                                            <p:txEl>
                                              <p:pRg st="8" end="8"/>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Effect transition="in" filter="wipe(left)">
                                      <p:cBhvr>
                                        <p:cTn id="2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5400" dirty="0">
                <a:solidFill>
                  <a:srgbClr val="1D1347"/>
                </a:solidFill>
                <a:effectLst>
                  <a:outerShdw blurRad="38100" dist="38100" dir="2700000" algn="tl">
                    <a:srgbClr val="000000">
                      <a:alpha val="43137"/>
                    </a:srgbClr>
                  </a:outerShdw>
                </a:effectLst>
              </a:rPr>
              <a:t>Steadiness</a:t>
            </a:r>
          </a:p>
        </p:txBody>
      </p:sp>
      <p:graphicFrame>
        <p:nvGraphicFramePr>
          <p:cNvPr id="3" name="Table 2"/>
          <p:cNvGraphicFramePr>
            <a:graphicFrameLocks noGrp="1"/>
          </p:cNvGraphicFramePr>
          <p:nvPr>
            <p:extLst>
              <p:ext uri="{D42A27DB-BD31-4B8C-83A1-F6EECF244321}">
                <p14:modId xmlns:p14="http://schemas.microsoft.com/office/powerpoint/2010/main" val="945157248"/>
              </p:ext>
            </p:extLst>
          </p:nvPr>
        </p:nvGraphicFramePr>
        <p:xfrm>
          <a:off x="1507066" y="2560871"/>
          <a:ext cx="9140644" cy="2767650"/>
        </p:xfrm>
        <a:graphic>
          <a:graphicData uri="http://schemas.openxmlformats.org/drawingml/2006/table">
            <a:tbl>
              <a:tblPr firstRow="1" bandRow="1">
                <a:tableStyleId>{073A0DAA-6AF3-43AB-8588-CEC1D06C72B9}</a:tableStyleId>
              </a:tblPr>
              <a:tblGrid>
                <a:gridCol w="4570322">
                  <a:extLst>
                    <a:ext uri="{9D8B030D-6E8A-4147-A177-3AD203B41FA5}">
                      <a16:colId xmlns:a16="http://schemas.microsoft.com/office/drawing/2014/main" val="20000"/>
                    </a:ext>
                  </a:extLst>
                </a:gridCol>
                <a:gridCol w="4570322">
                  <a:extLst>
                    <a:ext uri="{9D8B030D-6E8A-4147-A177-3AD203B41FA5}">
                      <a16:colId xmlns:a16="http://schemas.microsoft.com/office/drawing/2014/main" val="20001"/>
                    </a:ext>
                  </a:extLst>
                </a:gridCol>
              </a:tblGrid>
              <a:tr h="695010">
                <a:tc>
                  <a:txBody>
                    <a:bodyPr/>
                    <a:lstStyle/>
                    <a:p>
                      <a:pPr algn="ctr"/>
                      <a:r>
                        <a:rPr lang="en-US" sz="3600" u="none" dirty="0">
                          <a:latin typeface="Arial" panose="020B0604020202020204" pitchFamily="34" charset="0"/>
                          <a:cs typeface="Arial" panose="020B0604020202020204" pitchFamily="34" charset="0"/>
                        </a:rPr>
                        <a:t>Do?</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tc>
                  <a:txBody>
                    <a:bodyPr/>
                    <a:lstStyle/>
                    <a:p>
                      <a:pPr algn="ctr"/>
                      <a:r>
                        <a:rPr lang="en-US" sz="3600" u="none" dirty="0">
                          <a:latin typeface="Arial" panose="020B0604020202020204" pitchFamily="34" charset="0"/>
                          <a:cs typeface="Arial" panose="020B0604020202020204" pitchFamily="34" charset="0"/>
                        </a:rPr>
                        <a:t>Don’t?</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extLst>
                  <a:ext uri="{0D108BD9-81ED-4DB2-BD59-A6C34878D82A}">
                    <a16:rowId xmlns:a16="http://schemas.microsoft.com/office/drawing/2014/main" val="10000"/>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Show that you care</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Be indifferent</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1"/>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Plan for changes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Enact</a:t>
                      </a:r>
                      <a:r>
                        <a:rPr lang="en-US" sz="2800" u="none" baseline="0" dirty="0">
                          <a:solidFill>
                            <a:srgbClr val="C00000"/>
                          </a:solidFill>
                          <a:latin typeface="Arial" panose="020B0604020202020204" pitchFamily="34" charset="0"/>
                          <a:cs typeface="Arial" panose="020B0604020202020204" pitchFamily="34" charset="0"/>
                        </a:rPr>
                        <a:t> immediate change</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2"/>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Give them</a:t>
                      </a:r>
                      <a:r>
                        <a:rPr lang="en-US" sz="2800" u="none" baseline="0" dirty="0">
                          <a:solidFill>
                            <a:srgbClr val="C00000"/>
                          </a:solidFill>
                          <a:latin typeface="Arial" panose="020B0604020202020204" pitchFamily="34" charset="0"/>
                          <a:cs typeface="Arial" panose="020B0604020202020204" pitchFamily="34" charset="0"/>
                        </a:rPr>
                        <a:t> time to process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Push</a:t>
                      </a:r>
                      <a:r>
                        <a:rPr lang="en-US" sz="2800" u="none" baseline="0" dirty="0">
                          <a:solidFill>
                            <a:srgbClr val="C00000"/>
                          </a:solidFill>
                          <a:latin typeface="Arial" panose="020B0604020202020204" pitchFamily="34" charset="0"/>
                          <a:cs typeface="Arial" panose="020B0604020202020204" pitchFamily="34" charset="0"/>
                        </a:rPr>
                        <a:t> for quick decisions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3"/>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Be consistent</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Be</a:t>
                      </a:r>
                      <a:r>
                        <a:rPr lang="en-US" sz="2800" u="none" baseline="0" dirty="0">
                          <a:solidFill>
                            <a:srgbClr val="C00000"/>
                          </a:solidFill>
                          <a:latin typeface="Arial" panose="020B0604020202020204" pitchFamily="34" charset="0"/>
                          <a:cs typeface="Arial" panose="020B0604020202020204" pitchFamily="34" charset="0"/>
                        </a:rPr>
                        <a:t> demanding</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graphicFrame>
        <p:nvGraphicFramePr>
          <p:cNvPr id="5" name="Diagram 4"/>
          <p:cNvGraphicFramePr/>
          <p:nvPr>
            <p:extLst>
              <p:ext uri="{D42A27DB-BD31-4B8C-83A1-F6EECF244321}">
                <p14:modId xmlns:p14="http://schemas.microsoft.com/office/powerpoint/2010/main" val="1358440219"/>
              </p:ext>
            </p:extLst>
          </p:nvPr>
        </p:nvGraphicFramePr>
        <p:xfrm>
          <a:off x="9421225" y="251832"/>
          <a:ext cx="2770775" cy="18312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a:extLst>
              <a:ext uri="{FF2B5EF4-FFF2-40B4-BE49-F238E27FC236}">
                <a16:creationId xmlns:a16="http://schemas.microsoft.com/office/drawing/2014/main" id="{885C6A74-6D69-BF4B-B1A5-92A8E0C4DCE4}"/>
              </a:ext>
            </a:extLst>
          </p:cNvPr>
          <p:cNvSpPr/>
          <p:nvPr/>
        </p:nvSpPr>
        <p:spPr>
          <a:xfrm>
            <a:off x="735414" y="1198498"/>
            <a:ext cx="9140644" cy="658770"/>
          </a:xfrm>
          <a:prstGeom prst="rect">
            <a:avLst/>
          </a:prstGeom>
        </p:spPr>
        <p:txBody>
          <a:bodyPr wrap="none">
            <a:spAutoFit/>
          </a:bodyPr>
          <a:lstStyle/>
          <a:p>
            <a:pPr>
              <a:lnSpc>
                <a:spcPct val="150000"/>
              </a:lnSpc>
            </a:pPr>
            <a:r>
              <a:rPr lang="en-US" sz="2800" dirty="0">
                <a:solidFill>
                  <a:srgbClr val="1D1347"/>
                </a:solidFill>
                <a:latin typeface="Arial" charset="0"/>
                <a:ea typeface="Arial" charset="0"/>
                <a:cs typeface="Arial" charset="0"/>
              </a:rPr>
              <a:t>Motivated by safety and security and do not like change.</a:t>
            </a:r>
          </a:p>
        </p:txBody>
      </p:sp>
      <p:sp>
        <p:nvSpPr>
          <p:cNvPr id="6" name="Rectangle 5">
            <a:extLst>
              <a:ext uri="{FF2B5EF4-FFF2-40B4-BE49-F238E27FC236}">
                <a16:creationId xmlns:a16="http://schemas.microsoft.com/office/drawing/2014/main" id="{506A7CD1-0A77-7D42-BC6E-0F5BEBCC12B6}"/>
              </a:ext>
            </a:extLst>
          </p:cNvPr>
          <p:cNvSpPr/>
          <p:nvPr/>
        </p:nvSpPr>
        <p:spPr>
          <a:xfrm>
            <a:off x="1507066" y="3270643"/>
            <a:ext cx="4578050"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3B2709F-9316-3D4D-9922-89FEEB9965A5}"/>
              </a:ext>
            </a:extLst>
          </p:cNvPr>
          <p:cNvSpPr/>
          <p:nvPr/>
        </p:nvSpPr>
        <p:spPr>
          <a:xfrm>
            <a:off x="6096000" y="3270643"/>
            <a:ext cx="4551710"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7156593"/>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63117764"/>
              </p:ext>
            </p:extLst>
          </p:nvPr>
        </p:nvGraphicFramePr>
        <p:xfrm>
          <a:off x="1828800" y="2293424"/>
          <a:ext cx="7890166" cy="2767650"/>
        </p:xfrm>
        <a:graphic>
          <a:graphicData uri="http://schemas.openxmlformats.org/drawingml/2006/table">
            <a:tbl>
              <a:tblPr firstRow="1" bandRow="1">
                <a:tableStyleId>{073A0DAA-6AF3-43AB-8588-CEC1D06C72B9}</a:tableStyleId>
              </a:tblPr>
              <a:tblGrid>
                <a:gridCol w="3945083">
                  <a:extLst>
                    <a:ext uri="{9D8B030D-6E8A-4147-A177-3AD203B41FA5}">
                      <a16:colId xmlns:a16="http://schemas.microsoft.com/office/drawing/2014/main" val="20000"/>
                    </a:ext>
                  </a:extLst>
                </a:gridCol>
                <a:gridCol w="3945083">
                  <a:extLst>
                    <a:ext uri="{9D8B030D-6E8A-4147-A177-3AD203B41FA5}">
                      <a16:colId xmlns:a16="http://schemas.microsoft.com/office/drawing/2014/main" val="20001"/>
                    </a:ext>
                  </a:extLst>
                </a:gridCol>
              </a:tblGrid>
              <a:tr h="695010">
                <a:tc>
                  <a:txBody>
                    <a:bodyPr/>
                    <a:lstStyle/>
                    <a:p>
                      <a:pPr algn="ctr"/>
                      <a:r>
                        <a:rPr lang="en-US" sz="3600" u="none" dirty="0">
                          <a:latin typeface="Arial" panose="020B0604020202020204" pitchFamily="34" charset="0"/>
                          <a:cs typeface="Arial" panose="020B0604020202020204" pitchFamily="34" charset="0"/>
                        </a:rPr>
                        <a:t>Do?</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tc>
                  <a:txBody>
                    <a:bodyPr/>
                    <a:lstStyle/>
                    <a:p>
                      <a:pPr algn="ctr"/>
                      <a:r>
                        <a:rPr lang="en-US" sz="3600" u="none" dirty="0">
                          <a:latin typeface="Arial" panose="020B0604020202020204" pitchFamily="34" charset="0"/>
                          <a:cs typeface="Arial" panose="020B0604020202020204" pitchFamily="34" charset="0"/>
                        </a:rPr>
                        <a:t>Don’t?</a:t>
                      </a:r>
                      <a:endParaRPr lang="en-US" sz="3600" u="none" dirty="0">
                        <a:latin typeface="Arial" panose="020B0604020202020204" pitchFamily="34" charset="0"/>
                        <a:ea typeface="Arial" charset="0"/>
                        <a:cs typeface="Arial" panose="020B0604020202020204" pitchFamily="34" charset="0"/>
                      </a:endParaRPr>
                    </a:p>
                  </a:txBody>
                  <a:tcPr anchor="ctr">
                    <a:solidFill>
                      <a:srgbClr val="1D1347"/>
                    </a:solidFill>
                  </a:tcPr>
                </a:tc>
                <a:extLst>
                  <a:ext uri="{0D108BD9-81ED-4DB2-BD59-A6C34878D82A}">
                    <a16:rowId xmlns:a16="http://schemas.microsoft.com/office/drawing/2014/main" val="10000"/>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Use facts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Use</a:t>
                      </a:r>
                      <a:r>
                        <a:rPr lang="en-US" sz="2800" u="none" baseline="0" dirty="0">
                          <a:solidFill>
                            <a:srgbClr val="C00000"/>
                          </a:solidFill>
                          <a:latin typeface="Arial" panose="020B0604020202020204" pitchFamily="34" charset="0"/>
                          <a:cs typeface="Arial" panose="020B0604020202020204" pitchFamily="34" charset="0"/>
                        </a:rPr>
                        <a:t> generalities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1"/>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Listen</a:t>
                      </a:r>
                      <a:r>
                        <a:rPr lang="en-US" sz="2800" u="none" baseline="0" dirty="0">
                          <a:solidFill>
                            <a:srgbClr val="C00000"/>
                          </a:solidFill>
                          <a:latin typeface="Arial" panose="020B0604020202020204" pitchFamily="34" charset="0"/>
                          <a:cs typeface="Arial" panose="020B0604020202020204" pitchFamily="34" charset="0"/>
                        </a:rPr>
                        <a:t> to their concerns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baseline="0" dirty="0">
                          <a:solidFill>
                            <a:srgbClr val="C00000"/>
                          </a:solidFill>
                          <a:latin typeface="Arial" panose="020B0604020202020204" pitchFamily="34" charset="0"/>
                          <a:cs typeface="Arial" panose="020B0604020202020204" pitchFamily="34" charset="0"/>
                        </a:rPr>
                        <a:t>Ignore their concerns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2"/>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Minimize your feelings</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Focus</a:t>
                      </a:r>
                      <a:r>
                        <a:rPr lang="en-US" sz="2800" u="none" baseline="0" dirty="0">
                          <a:solidFill>
                            <a:srgbClr val="C00000"/>
                          </a:solidFill>
                          <a:latin typeface="Arial" panose="020B0604020202020204" pitchFamily="34" charset="0"/>
                          <a:cs typeface="Arial" panose="020B0604020202020204" pitchFamily="34" charset="0"/>
                        </a:rPr>
                        <a:t> on feelings </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3"/>
                  </a:ext>
                </a:extLst>
              </a:tr>
              <a:tr h="478164">
                <a:tc>
                  <a:txBody>
                    <a:bodyPr/>
                    <a:lstStyle/>
                    <a:p>
                      <a:pPr algn="ctr"/>
                      <a:r>
                        <a:rPr lang="en-US" sz="2800" u="none" dirty="0">
                          <a:solidFill>
                            <a:srgbClr val="C00000"/>
                          </a:solidFill>
                          <a:latin typeface="Arial" panose="020B0604020202020204" pitchFamily="34" charset="0"/>
                          <a:cs typeface="Arial" panose="020B0604020202020204" pitchFamily="34" charset="0"/>
                        </a:rPr>
                        <a:t>Be</a:t>
                      </a:r>
                      <a:r>
                        <a:rPr lang="en-US" sz="2800" u="none" baseline="0" dirty="0">
                          <a:solidFill>
                            <a:srgbClr val="C00000"/>
                          </a:solidFill>
                          <a:latin typeface="Arial" panose="020B0604020202020204" pitchFamily="34" charset="0"/>
                          <a:cs typeface="Arial" panose="020B0604020202020204" pitchFamily="34" charset="0"/>
                        </a:rPr>
                        <a:t> specific</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tc>
                  <a:txBody>
                    <a:bodyPr/>
                    <a:lstStyle/>
                    <a:p>
                      <a:pPr algn="ctr"/>
                      <a:r>
                        <a:rPr lang="en-US" sz="2800" u="none" dirty="0">
                          <a:solidFill>
                            <a:srgbClr val="C00000"/>
                          </a:solidFill>
                          <a:latin typeface="Arial" panose="020B0604020202020204" pitchFamily="34" charset="0"/>
                          <a:cs typeface="Arial" panose="020B0604020202020204" pitchFamily="34" charset="0"/>
                        </a:rPr>
                        <a:t>Be</a:t>
                      </a:r>
                      <a:r>
                        <a:rPr lang="en-US" sz="2800" u="none" baseline="0" dirty="0">
                          <a:solidFill>
                            <a:srgbClr val="C00000"/>
                          </a:solidFill>
                          <a:latin typeface="Arial" panose="020B0604020202020204" pitchFamily="34" charset="0"/>
                          <a:cs typeface="Arial" panose="020B0604020202020204" pitchFamily="34" charset="0"/>
                        </a:rPr>
                        <a:t> vague</a:t>
                      </a:r>
                      <a:endParaRPr lang="en-US" sz="2800" u="none" dirty="0">
                        <a:solidFill>
                          <a:srgbClr val="C00000"/>
                        </a:solidFill>
                        <a:latin typeface="Arial" panose="020B0604020202020204" pitchFamily="34" charset="0"/>
                        <a:ea typeface="Arial"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sp>
        <p:nvSpPr>
          <p:cNvPr id="6" name="Text Placeholder 1"/>
          <p:cNvSpPr>
            <a:spLocks noGrp="1"/>
          </p:cNvSpPr>
          <p:nvPr>
            <p:ph type="body" sz="quarter" idx="10"/>
          </p:nvPr>
        </p:nvSpPr>
        <p:spPr>
          <a:xfrm>
            <a:off x="0" y="168276"/>
            <a:ext cx="12192000" cy="849313"/>
          </a:xfrm>
        </p:spPr>
        <p:txBody>
          <a:bodyPr/>
          <a:lstStyle/>
          <a:p>
            <a:r>
              <a:rPr lang="en-US" sz="5400" dirty="0">
                <a:solidFill>
                  <a:srgbClr val="1D1347"/>
                </a:solidFill>
                <a:effectLst>
                  <a:outerShdw blurRad="38100" dist="38100" dir="2700000" algn="tl">
                    <a:srgbClr val="000000">
                      <a:alpha val="43137"/>
                    </a:srgbClr>
                  </a:outerShdw>
                </a:effectLst>
              </a:rPr>
              <a:t>Conscientious</a:t>
            </a:r>
          </a:p>
        </p:txBody>
      </p:sp>
      <p:graphicFrame>
        <p:nvGraphicFramePr>
          <p:cNvPr id="5" name="Diagram 4"/>
          <p:cNvGraphicFramePr/>
          <p:nvPr>
            <p:extLst>
              <p:ext uri="{D42A27DB-BD31-4B8C-83A1-F6EECF244321}">
                <p14:modId xmlns:p14="http://schemas.microsoft.com/office/powerpoint/2010/main" val="3855987898"/>
              </p:ext>
            </p:extLst>
          </p:nvPr>
        </p:nvGraphicFramePr>
        <p:xfrm>
          <a:off x="9421225" y="418627"/>
          <a:ext cx="2770775" cy="18312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0C10A541-7807-CF45-9764-21ADC6E12EA8}"/>
              </a:ext>
            </a:extLst>
          </p:cNvPr>
          <p:cNvSpPr/>
          <p:nvPr/>
        </p:nvSpPr>
        <p:spPr>
          <a:xfrm>
            <a:off x="3344285" y="1138157"/>
            <a:ext cx="5404043" cy="658770"/>
          </a:xfrm>
          <a:prstGeom prst="rect">
            <a:avLst/>
          </a:prstGeom>
        </p:spPr>
        <p:txBody>
          <a:bodyPr wrap="none">
            <a:spAutoFit/>
          </a:bodyPr>
          <a:lstStyle/>
          <a:p>
            <a:pPr>
              <a:lnSpc>
                <a:spcPct val="150000"/>
              </a:lnSpc>
            </a:pPr>
            <a:r>
              <a:rPr lang="en-US" sz="2800" dirty="0">
                <a:solidFill>
                  <a:srgbClr val="1D1347"/>
                </a:solidFill>
                <a:latin typeface="Arial" charset="0"/>
                <a:ea typeface="Arial" charset="0"/>
                <a:cs typeface="Arial" charset="0"/>
              </a:rPr>
              <a:t>Motivated by logic and precision.</a:t>
            </a:r>
          </a:p>
        </p:txBody>
      </p:sp>
      <p:sp>
        <p:nvSpPr>
          <p:cNvPr id="7" name="Rectangle 6">
            <a:extLst>
              <a:ext uri="{FF2B5EF4-FFF2-40B4-BE49-F238E27FC236}">
                <a16:creationId xmlns:a16="http://schemas.microsoft.com/office/drawing/2014/main" id="{9B4E141A-E6BB-6D41-A74D-97B86CBE4A25}"/>
              </a:ext>
            </a:extLst>
          </p:cNvPr>
          <p:cNvSpPr/>
          <p:nvPr/>
        </p:nvSpPr>
        <p:spPr>
          <a:xfrm>
            <a:off x="1828799" y="3003196"/>
            <a:ext cx="3907971"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767C772-F793-8041-98EF-5D5198161BD6}"/>
              </a:ext>
            </a:extLst>
          </p:cNvPr>
          <p:cNvSpPr/>
          <p:nvPr/>
        </p:nvSpPr>
        <p:spPr>
          <a:xfrm>
            <a:off x="5798260" y="3003196"/>
            <a:ext cx="3907971" cy="205787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7196567"/>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Communication</a:t>
            </a:r>
          </a:p>
        </p:txBody>
      </p:sp>
      <p:sp>
        <p:nvSpPr>
          <p:cNvPr id="4" name="Rectangle 3"/>
          <p:cNvSpPr/>
          <p:nvPr/>
        </p:nvSpPr>
        <p:spPr>
          <a:xfrm>
            <a:off x="578528" y="1108838"/>
            <a:ext cx="11034943" cy="3693319"/>
          </a:xfrm>
          <a:prstGeom prst="rect">
            <a:avLst/>
          </a:prstGeom>
        </p:spPr>
        <p:txBody>
          <a:bodyPr wrap="square">
            <a:spAutoFit/>
          </a:bodyPr>
          <a:lstStyle/>
          <a:p>
            <a:pPr marL="457200" indent="-457200" defTabSz="948197">
              <a:buClr>
                <a:srgbClr val="C00000"/>
              </a:buClr>
              <a:buSzPct val="125000"/>
              <a:buFont typeface="Arial" panose="020B0604020202020204" pitchFamily="34" charset="0"/>
              <a:buChar char="•"/>
              <a:defRPr/>
            </a:pPr>
            <a:r>
              <a:rPr lang="en-US" sz="2600" dirty="0">
                <a:solidFill>
                  <a:srgbClr val="1D1347"/>
                </a:solidFill>
                <a:latin typeface="Arial" panose="020B0604020202020204" pitchFamily="34" charset="0"/>
                <a:cs typeface="Arial" panose="020B0604020202020204" pitchFamily="34" charset="0"/>
              </a:rPr>
              <a:t>The simplest form of courtesy is explaining what you as a law enforcement officer are doing and why. </a:t>
            </a:r>
          </a:p>
          <a:p>
            <a:pPr marL="457200" indent="-457200" defTabSz="948197">
              <a:buClr>
                <a:srgbClr val="C00000"/>
              </a:buClr>
              <a:buSzPct val="125000"/>
              <a:buFont typeface="Arial" panose="020B0604020202020204" pitchFamily="34" charset="0"/>
              <a:buChar char="•"/>
              <a:defRPr/>
            </a:pPr>
            <a:endParaRPr lang="en-US" sz="2600" dirty="0">
              <a:solidFill>
                <a:srgbClr val="1D1347"/>
              </a:solidFill>
              <a:latin typeface="Arial" panose="020B0604020202020204" pitchFamily="34" charset="0"/>
              <a:cs typeface="Arial" panose="020B0604020202020204" pitchFamily="34" charset="0"/>
            </a:endParaRPr>
          </a:p>
          <a:p>
            <a:pPr marL="457200" indent="-457200" defTabSz="948197">
              <a:buClr>
                <a:srgbClr val="C00000"/>
              </a:buClr>
              <a:buSzPct val="125000"/>
              <a:buFont typeface="Arial" panose="020B0604020202020204" pitchFamily="34" charset="0"/>
              <a:buChar char="•"/>
              <a:defRPr/>
            </a:pPr>
            <a:r>
              <a:rPr lang="en-US" sz="2600" dirty="0">
                <a:solidFill>
                  <a:srgbClr val="1D1347"/>
                </a:solidFill>
                <a:latin typeface="Arial" panose="020B0604020202020204" pitchFamily="34" charset="0"/>
                <a:cs typeface="Arial" panose="020B0604020202020204" pitchFamily="34" charset="0"/>
              </a:rPr>
              <a:t>Explaining the “why” to citizens contributes to procedural justice, respect, and fairness.</a:t>
            </a:r>
          </a:p>
          <a:p>
            <a:pPr defTabSz="948197">
              <a:buClr>
                <a:srgbClr val="C00000"/>
              </a:buClr>
              <a:buSzPct val="125000"/>
              <a:defRPr/>
            </a:pPr>
            <a:endParaRPr lang="en-US" sz="2600" dirty="0">
              <a:solidFill>
                <a:srgbClr val="1D1347"/>
              </a:solidFill>
              <a:latin typeface="Arial" panose="020B0604020202020204" pitchFamily="34" charset="0"/>
              <a:cs typeface="Arial" panose="020B0604020202020204" pitchFamily="34" charset="0"/>
            </a:endParaRPr>
          </a:p>
          <a:p>
            <a:pPr marL="5032375" indent="-454025" defTabSz="948197">
              <a:buClr>
                <a:srgbClr val="C00000"/>
              </a:buClr>
              <a:buSzPct val="125000"/>
              <a:buFont typeface="Arial" panose="020B0604020202020204" pitchFamily="34" charset="0"/>
              <a:buChar char="•"/>
              <a:defRPr/>
            </a:pPr>
            <a:r>
              <a:rPr lang="en-US" sz="2600" dirty="0">
                <a:solidFill>
                  <a:srgbClr val="1D1347"/>
                </a:solidFill>
                <a:latin typeface="Arial" panose="020B0604020202020204" pitchFamily="34" charset="0"/>
                <a:cs typeface="Arial" panose="020B0604020202020204" pitchFamily="34" charset="0"/>
              </a:rPr>
              <a:t>During the first few minutes of any interaction, communicate your reasons, intentions, and expectations.  </a:t>
            </a:r>
          </a:p>
        </p:txBody>
      </p:sp>
      <p:pic>
        <p:nvPicPr>
          <p:cNvPr id="19458" name="Picture 2" descr="Signal Hill, CA - Official Website">
            <a:extLst>
              <a:ext uri="{FF2B5EF4-FFF2-40B4-BE49-F238E27FC236}">
                <a16:creationId xmlns:a16="http://schemas.microsoft.com/office/drawing/2014/main" id="{5FA693A5-57A3-B046-9207-36B5B6E952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48559"/>
            <a:ext cx="4982547" cy="3309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829007"/>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left)">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1999"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Be Clear</a:t>
            </a:r>
          </a:p>
        </p:txBody>
      </p:sp>
      <p:sp>
        <p:nvSpPr>
          <p:cNvPr id="8" name="Rectangle 7"/>
          <p:cNvSpPr/>
          <p:nvPr/>
        </p:nvSpPr>
        <p:spPr>
          <a:xfrm>
            <a:off x="592667" y="1451968"/>
            <a:ext cx="11058233" cy="4401205"/>
          </a:xfrm>
          <a:prstGeom prst="rect">
            <a:avLst/>
          </a:prstGeom>
        </p:spPr>
        <p:txBody>
          <a:bodyPr wrap="square">
            <a:spAutoFit/>
          </a:bodyPr>
          <a:lstStyle/>
          <a:p>
            <a:pPr marL="514350" indent="-514350">
              <a:buClr>
                <a:srgbClr val="1D1347"/>
              </a:buClr>
              <a:buSzPct val="100000"/>
              <a:buFont typeface="+mj-lt"/>
              <a:buAutoNum type="alphaLcParenR"/>
            </a:pPr>
            <a:r>
              <a:rPr lang="en-US" sz="2800" dirty="0">
                <a:solidFill>
                  <a:srgbClr val="1D1347"/>
                </a:solidFill>
                <a:latin typeface="Arial" panose="020B0604020202020204" pitchFamily="34" charset="0"/>
                <a:ea typeface="Times New Roman" panose="02020603050405020304" pitchFamily="18" charset="0"/>
                <a:cs typeface="Times New Roman" panose="02020603050405020304" pitchFamily="18" charset="0"/>
              </a:rPr>
              <a:t>Use proper English and common, every-day words that are easy to understand. </a:t>
            </a:r>
          </a:p>
          <a:p>
            <a:pPr marL="514350" indent="-514350">
              <a:buClr>
                <a:srgbClr val="1D1347"/>
              </a:buClr>
              <a:buSzPct val="100000"/>
              <a:buFont typeface="+mj-lt"/>
              <a:buAutoNum type="alphaLcParenR"/>
            </a:pPr>
            <a:endParaRPr lang="en-US" sz="2800" dirty="0">
              <a:solidFill>
                <a:srgbClr val="1D1347"/>
              </a:solidFill>
              <a:latin typeface="Arial" panose="020B0604020202020204" pitchFamily="34" charset="0"/>
              <a:ea typeface="Times New Roman" panose="02020603050405020304" pitchFamily="18" charset="0"/>
              <a:cs typeface="Times New Roman" panose="02020603050405020304" pitchFamily="18" charset="0"/>
            </a:endParaRPr>
          </a:p>
          <a:p>
            <a:pPr marL="4235450" indent="-509588">
              <a:buClr>
                <a:srgbClr val="1D1347"/>
              </a:buClr>
              <a:buSzPct val="100000"/>
              <a:buFont typeface="+mj-lt"/>
              <a:buAutoNum type="alphaLcParenR"/>
            </a:pPr>
            <a:r>
              <a:rPr lang="en-US" sz="2800" dirty="0">
                <a:solidFill>
                  <a:srgbClr val="1D1347"/>
                </a:solidFill>
                <a:latin typeface="Arial" panose="020B0604020202020204" pitchFamily="34" charset="0"/>
                <a:ea typeface="Times New Roman" panose="02020603050405020304" pitchFamily="18" charset="0"/>
                <a:cs typeface="Times New Roman" panose="02020603050405020304" pitchFamily="18" charset="0"/>
              </a:rPr>
              <a:t>Do not mumble. Clearly pronounce words with emphasis on specific consonants when needed.</a:t>
            </a:r>
          </a:p>
          <a:p>
            <a:pPr marL="4235450" indent="-509588">
              <a:buClr>
                <a:srgbClr val="1D1347"/>
              </a:buClr>
              <a:buSzPct val="100000"/>
              <a:buFont typeface="+mj-lt"/>
              <a:buAutoNum type="alphaLcParenR"/>
            </a:pPr>
            <a:endParaRPr lang="en-US" sz="2800" dirty="0">
              <a:solidFill>
                <a:srgbClr val="1D1347"/>
              </a:solidFill>
              <a:latin typeface="Arial" panose="020B0604020202020204" pitchFamily="34" charset="0"/>
              <a:ea typeface="Times New Roman" panose="02020603050405020304" pitchFamily="18" charset="0"/>
              <a:cs typeface="Times New Roman" panose="02020603050405020304" pitchFamily="18" charset="0"/>
            </a:endParaRPr>
          </a:p>
          <a:p>
            <a:pPr marL="4235450" indent="-509588">
              <a:buClr>
                <a:srgbClr val="1D1347"/>
              </a:buClr>
              <a:buSzPct val="100000"/>
              <a:buFont typeface="+mj-lt"/>
              <a:buAutoNum type="alphaLcParenR"/>
            </a:pPr>
            <a:r>
              <a:rPr lang="en-US" sz="2800" dirty="0">
                <a:solidFill>
                  <a:srgbClr val="1D1347"/>
                </a:solidFill>
                <a:latin typeface="Arial" panose="020B0604020202020204" pitchFamily="34" charset="0"/>
                <a:ea typeface="Times New Roman" panose="02020603050405020304" pitchFamily="18" charset="0"/>
                <a:cs typeface="Times New Roman" panose="02020603050405020304" pitchFamily="18" charset="0"/>
              </a:rPr>
              <a:t>Avoid using legalese, law enforcement jargon, and “slang” words.  </a:t>
            </a:r>
          </a:p>
          <a:p>
            <a:pPr marL="514350" indent="-514350">
              <a:buClr>
                <a:srgbClr val="1D1347"/>
              </a:buClr>
              <a:buSzPct val="100000"/>
              <a:buFont typeface="+mj-lt"/>
              <a:buAutoNum type="alphaLcParenR"/>
            </a:pPr>
            <a:endParaRPr lang="en-US" sz="2800" dirty="0">
              <a:solidFill>
                <a:srgbClr val="1D1347"/>
              </a:solidFill>
              <a:latin typeface="Arial" panose="020B0604020202020204" pitchFamily="34" charset="0"/>
              <a:ea typeface="Times New Roman" panose="02020603050405020304" pitchFamily="18" charset="0"/>
              <a:cs typeface="Times New Roman" panose="02020603050405020304" pitchFamily="18" charset="0"/>
            </a:endParaRPr>
          </a:p>
        </p:txBody>
      </p:sp>
      <p:pic>
        <p:nvPicPr>
          <p:cNvPr id="13316" name="Picture 4" descr="Las Cruces, NM">
            <a:extLst>
              <a:ext uri="{FF2B5EF4-FFF2-40B4-BE49-F238E27FC236}">
                <a16:creationId xmlns:a16="http://schemas.microsoft.com/office/drawing/2014/main" id="{4153A1DD-DDF7-E243-B100-70B30DD42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258" y="2786853"/>
            <a:ext cx="3797480" cy="2712486"/>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644810"/>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left)">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wipe(left)">
                                      <p:cBhvr>
                                        <p:cTn id="1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1999"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Be Concise</a:t>
            </a:r>
          </a:p>
        </p:txBody>
      </p:sp>
      <p:sp>
        <p:nvSpPr>
          <p:cNvPr id="8" name="Rectangle 7"/>
          <p:cNvSpPr/>
          <p:nvPr/>
        </p:nvSpPr>
        <p:spPr>
          <a:xfrm>
            <a:off x="568171" y="1159004"/>
            <a:ext cx="11052699" cy="440120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a)	Think about what you want to say before speaking. </a:t>
            </a:r>
          </a:p>
          <a:p>
            <a:r>
              <a:rPr lang="en-US" sz="2800" dirty="0">
                <a:solidFill>
                  <a:srgbClr val="1D1347"/>
                </a:solidFill>
                <a:latin typeface="Arial" panose="020B0604020202020204" pitchFamily="34" charset="0"/>
                <a:cs typeface="Arial" panose="020B0604020202020204" pitchFamily="34" charset="0"/>
              </a:rPr>
              <a:t> </a:t>
            </a:r>
          </a:p>
          <a:p>
            <a:endParaRPr lang="en-US" sz="2800" dirty="0">
              <a:solidFill>
                <a:srgbClr val="1D1347"/>
              </a:solidFill>
              <a:latin typeface="Arial" panose="020B0604020202020204" pitchFamily="34" charset="0"/>
              <a:cs typeface="Arial" panose="020B0604020202020204" pitchFamily="34" charset="0"/>
            </a:endParaRPr>
          </a:p>
          <a:p>
            <a:r>
              <a:rPr lang="en-US" sz="2800" dirty="0">
                <a:solidFill>
                  <a:srgbClr val="1D1347"/>
                </a:solidFill>
                <a:latin typeface="Arial" panose="020B0604020202020204" pitchFamily="34" charset="0"/>
                <a:cs typeface="Arial" panose="020B0604020202020204" pitchFamily="34" charset="0"/>
              </a:rPr>
              <a:t>b)	Use short sentences that don’t require a pause. </a:t>
            </a:r>
          </a:p>
          <a:p>
            <a:endParaRPr lang="en-US" sz="2800" dirty="0">
              <a:solidFill>
                <a:srgbClr val="1D1347"/>
              </a:solidFill>
              <a:latin typeface="Arial" panose="020B0604020202020204" pitchFamily="34" charset="0"/>
              <a:cs typeface="Arial" panose="020B0604020202020204" pitchFamily="34" charset="0"/>
            </a:endParaRPr>
          </a:p>
          <a:p>
            <a:r>
              <a:rPr lang="en-US" sz="2800" dirty="0">
                <a:solidFill>
                  <a:srgbClr val="1D1347"/>
                </a:solidFill>
                <a:latin typeface="Arial" panose="020B0604020202020204" pitchFamily="34" charset="0"/>
                <a:cs typeface="Arial" panose="020B0604020202020204" pitchFamily="34" charset="0"/>
              </a:rPr>
              <a:t> </a:t>
            </a:r>
          </a:p>
          <a:p>
            <a:pPr marL="457200" indent="-457200">
              <a:buAutoNum type="alphaLcParenR" startAt="3"/>
            </a:pPr>
            <a:r>
              <a:rPr lang="en-US" sz="2800" dirty="0">
                <a:solidFill>
                  <a:srgbClr val="1D1347"/>
                </a:solidFill>
                <a:latin typeface="Arial" panose="020B0604020202020204" pitchFamily="34" charset="0"/>
                <a:cs typeface="Arial" panose="020B0604020202020204" pitchFamily="34" charset="0"/>
              </a:rPr>
              <a:t>Avoid using “filler” words.</a:t>
            </a:r>
          </a:p>
          <a:p>
            <a:endParaRPr lang="en-US" sz="2800" dirty="0">
              <a:solidFill>
                <a:srgbClr val="1D1347"/>
              </a:solidFill>
              <a:latin typeface="Arial" panose="020B0604020202020204" pitchFamily="34" charset="0"/>
              <a:cs typeface="Arial" panose="020B0604020202020204" pitchFamily="34" charset="0"/>
            </a:endParaRPr>
          </a:p>
          <a:p>
            <a:r>
              <a:rPr lang="en-US" sz="2800" dirty="0">
                <a:solidFill>
                  <a:srgbClr val="1D1347"/>
                </a:solidFill>
                <a:latin typeface="Arial" panose="020B0604020202020204" pitchFamily="34" charset="0"/>
                <a:cs typeface="Arial" panose="020B0604020202020204" pitchFamily="34" charset="0"/>
              </a:rPr>
              <a:t> </a:t>
            </a:r>
          </a:p>
          <a:p>
            <a:r>
              <a:rPr lang="en-US" sz="2800" dirty="0">
                <a:solidFill>
                  <a:srgbClr val="1D1347"/>
                </a:solidFill>
                <a:latin typeface="Arial" panose="020B0604020202020204" pitchFamily="34" charset="0"/>
                <a:cs typeface="Arial" panose="020B0604020202020204" pitchFamily="34" charset="0"/>
              </a:rPr>
              <a:t>d)	Stay on message.  </a:t>
            </a:r>
          </a:p>
        </p:txBody>
      </p:sp>
      <p:pic>
        <p:nvPicPr>
          <p:cNvPr id="2" name="Picture 1">
            <a:extLst>
              <a:ext uri="{FF2B5EF4-FFF2-40B4-BE49-F238E27FC236}">
                <a16:creationId xmlns:a16="http://schemas.microsoft.com/office/drawing/2014/main" id="{B99088B0-65BB-3847-8880-6DD69E00FA21}"/>
              </a:ext>
            </a:extLst>
          </p:cNvPr>
          <p:cNvPicPr>
            <a:picLocks noChangeAspect="1"/>
          </p:cNvPicPr>
          <p:nvPr/>
        </p:nvPicPr>
        <p:blipFill>
          <a:blip r:embed="rId3"/>
          <a:stretch>
            <a:fillRect/>
          </a:stretch>
        </p:blipFill>
        <p:spPr>
          <a:xfrm>
            <a:off x="8807508" y="1827585"/>
            <a:ext cx="3064042" cy="3064042"/>
          </a:xfrm>
          <a:prstGeom prst="rect">
            <a:avLst/>
          </a:prstGeom>
        </p:spPr>
      </p:pic>
    </p:spTree>
    <p:extLst>
      <p:ext uri="{BB962C8B-B14F-4D97-AF65-F5344CB8AC3E}">
        <p14:creationId xmlns:p14="http://schemas.microsoft.com/office/powerpoint/2010/main" val="1735760860"/>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wipe(left)">
                                      <p:cBhvr>
                                        <p:cTn id="7" dur="5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6" end="6"/>
                                            </p:txEl>
                                          </p:spTgt>
                                        </p:tgtEl>
                                        <p:attrNameLst>
                                          <p:attrName>style.visibility</p:attrName>
                                        </p:attrNameLst>
                                      </p:cBhvr>
                                      <p:to>
                                        <p:strVal val="visible"/>
                                      </p:to>
                                    </p:set>
                                    <p:animEffect transition="in" filter="wipe(left)">
                                      <p:cBhvr>
                                        <p:cTn id="12" dur="500"/>
                                        <p:tgtEl>
                                          <p:spTgt spid="8">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9" end="9"/>
                                            </p:txEl>
                                          </p:spTgt>
                                        </p:tgtEl>
                                        <p:attrNameLst>
                                          <p:attrName>style.visibility</p:attrName>
                                        </p:attrNameLst>
                                      </p:cBhvr>
                                      <p:to>
                                        <p:strVal val="visible"/>
                                      </p:to>
                                    </p:set>
                                    <p:animEffect transition="in" filter="wipe(left)">
                                      <p:cBhvr>
                                        <p:cTn id="17"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1999"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Be Consistent</a:t>
            </a:r>
          </a:p>
        </p:txBody>
      </p:sp>
      <p:sp>
        <p:nvSpPr>
          <p:cNvPr id="8" name="Rectangle 7"/>
          <p:cNvSpPr/>
          <p:nvPr/>
        </p:nvSpPr>
        <p:spPr>
          <a:xfrm>
            <a:off x="593982" y="1659284"/>
            <a:ext cx="5214153" cy="3539430"/>
          </a:xfrm>
          <a:prstGeom prst="rect">
            <a:avLst/>
          </a:prstGeom>
        </p:spPr>
        <p:txBody>
          <a:bodyPr wrap="square">
            <a:spAutoFit/>
          </a:bodyPr>
          <a:lstStyle/>
          <a:p>
            <a:pPr marL="457200" indent="-457200">
              <a:buClr>
                <a:srgbClr val="C00000"/>
              </a:buClr>
              <a:buSzPct val="125000"/>
              <a:buFont typeface="Arial" panose="020B0604020202020204" pitchFamily="34" charset="0"/>
              <a:buChar char="•"/>
            </a:pPr>
            <a:r>
              <a:rPr lang="en-US" sz="3200" dirty="0">
                <a:solidFill>
                  <a:srgbClr val="1D1347"/>
                </a:solidFill>
                <a:latin typeface="Arial" panose="020B0604020202020204" pitchFamily="34" charset="0"/>
                <a:cs typeface="Arial" panose="020B0604020202020204" pitchFamily="34" charset="0"/>
              </a:rPr>
              <a:t>Use ”Sir” and “Ma’am”</a:t>
            </a:r>
          </a:p>
          <a:p>
            <a:pPr marL="457200" indent="-457200">
              <a:buClr>
                <a:srgbClr val="C00000"/>
              </a:buClr>
              <a:buSzPct val="125000"/>
              <a:buFont typeface="Arial" panose="020B0604020202020204" pitchFamily="34" charset="0"/>
              <a:buChar char="•"/>
            </a:pPr>
            <a:endParaRPr lang="en-US" sz="32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endParaRPr lang="en-US" sz="32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3200" dirty="0">
                <a:solidFill>
                  <a:srgbClr val="1D1347"/>
                </a:solidFill>
                <a:latin typeface="Arial" panose="020B0604020202020204" pitchFamily="34" charset="0"/>
                <a:cs typeface="Arial" panose="020B0604020202020204" pitchFamily="34" charset="0"/>
              </a:rPr>
              <a:t>Word choice</a:t>
            </a:r>
          </a:p>
          <a:p>
            <a:pPr marL="457200" indent="-457200">
              <a:buClr>
                <a:srgbClr val="C00000"/>
              </a:buClr>
              <a:buSzPct val="125000"/>
              <a:buFont typeface="Arial" panose="020B0604020202020204" pitchFamily="34" charset="0"/>
              <a:buChar char="•"/>
            </a:pPr>
            <a:endParaRPr lang="en-US" sz="32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endParaRPr lang="en-US" sz="32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3200" dirty="0">
                <a:solidFill>
                  <a:srgbClr val="1D1347"/>
                </a:solidFill>
                <a:latin typeface="Arial" panose="020B0604020202020204" pitchFamily="34" charset="0"/>
                <a:cs typeface="Arial" panose="020B0604020202020204" pitchFamily="34" charset="0"/>
              </a:rPr>
              <a:t>DISC</a:t>
            </a:r>
          </a:p>
        </p:txBody>
      </p:sp>
      <p:pic>
        <p:nvPicPr>
          <p:cNvPr id="4" name="Picture 3">
            <a:extLst>
              <a:ext uri="{FF2B5EF4-FFF2-40B4-BE49-F238E27FC236}">
                <a16:creationId xmlns:a16="http://schemas.microsoft.com/office/drawing/2014/main" id="{29F728EE-B7E7-D54A-AE02-FE61D4FB59B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0855"/>
          <a:stretch/>
        </p:blipFill>
        <p:spPr>
          <a:xfrm>
            <a:off x="5630584" y="1367222"/>
            <a:ext cx="4784121" cy="45086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88203100"/>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791612" y="1658392"/>
            <a:ext cx="5528234" cy="3539430"/>
          </a:xfrm>
          <a:prstGeom prst="rect">
            <a:avLst/>
          </a:prstGeom>
        </p:spPr>
        <p:txBody>
          <a:bodyPr wrap="square">
            <a:spAutoFit/>
          </a:bodyPr>
          <a:lstStyle/>
          <a:p>
            <a:pPr marL="457200" indent="-457200">
              <a:buAutoNum type="alphaLcParenR"/>
            </a:pPr>
            <a:r>
              <a:rPr lang="en-US" sz="3200" dirty="0">
                <a:solidFill>
                  <a:srgbClr val="1D1347"/>
                </a:solidFill>
                <a:latin typeface="Arial" panose="020B0604020202020204" pitchFamily="34" charset="0"/>
                <a:cs typeface="Arial" panose="020B0604020202020204" pitchFamily="34" charset="0"/>
              </a:rPr>
              <a:t>Use Proxemics</a:t>
            </a:r>
          </a:p>
          <a:p>
            <a:pPr marL="457200" indent="-457200">
              <a:buAutoNum type="alphaLcParenR"/>
            </a:pPr>
            <a:endParaRPr lang="en-US" sz="3200" dirty="0">
              <a:solidFill>
                <a:srgbClr val="1D1347"/>
              </a:solidFill>
              <a:latin typeface="Arial" panose="020B0604020202020204" pitchFamily="34" charset="0"/>
              <a:cs typeface="Arial" panose="020B0604020202020204" pitchFamily="34" charset="0"/>
            </a:endParaRPr>
          </a:p>
          <a:p>
            <a:pPr marL="457200" indent="-457200">
              <a:buAutoNum type="alphaLcParenR"/>
            </a:pPr>
            <a:endParaRPr lang="en-US" sz="3200" dirty="0">
              <a:solidFill>
                <a:srgbClr val="1D1347"/>
              </a:solidFill>
              <a:latin typeface="Arial" panose="020B0604020202020204" pitchFamily="34" charset="0"/>
              <a:cs typeface="Arial" panose="020B0604020202020204" pitchFamily="34" charset="0"/>
            </a:endParaRPr>
          </a:p>
          <a:p>
            <a:pPr marL="457200" indent="-457200">
              <a:buAutoNum type="alphaLcParenR"/>
            </a:pPr>
            <a:r>
              <a:rPr lang="en-US" sz="3200" dirty="0">
                <a:solidFill>
                  <a:srgbClr val="1D1347"/>
                </a:solidFill>
                <a:latin typeface="Arial" panose="020B0604020202020204" pitchFamily="34" charset="0"/>
                <a:cs typeface="Arial" panose="020B0604020202020204" pitchFamily="34" charset="0"/>
              </a:rPr>
              <a:t>Understand Paralanguage</a:t>
            </a:r>
          </a:p>
          <a:p>
            <a:pPr marL="457200" indent="-457200">
              <a:buAutoNum type="alphaLcParenR"/>
            </a:pPr>
            <a:endParaRPr lang="en-US" sz="3200" dirty="0">
              <a:solidFill>
                <a:srgbClr val="1D1347"/>
              </a:solidFill>
              <a:latin typeface="Arial" panose="020B0604020202020204" pitchFamily="34" charset="0"/>
              <a:cs typeface="Arial" panose="020B0604020202020204" pitchFamily="34" charset="0"/>
            </a:endParaRPr>
          </a:p>
          <a:p>
            <a:pPr marL="457200" indent="-457200">
              <a:buAutoNum type="alphaLcParenR"/>
            </a:pPr>
            <a:endParaRPr lang="en-US" sz="3200" dirty="0">
              <a:solidFill>
                <a:srgbClr val="1D1347"/>
              </a:solidFill>
              <a:latin typeface="Arial" panose="020B0604020202020204" pitchFamily="34" charset="0"/>
              <a:cs typeface="Arial" panose="020B0604020202020204" pitchFamily="34" charset="0"/>
            </a:endParaRPr>
          </a:p>
          <a:p>
            <a:pPr marL="457200" indent="-457200">
              <a:buAutoNum type="alphaLcParenR"/>
            </a:pPr>
            <a:r>
              <a:rPr lang="en-US" sz="3200" dirty="0">
                <a:solidFill>
                  <a:srgbClr val="1D1347"/>
                </a:solidFill>
                <a:latin typeface="Arial" panose="020B0604020202020204" pitchFamily="34" charset="0"/>
                <a:cs typeface="Arial" panose="020B0604020202020204" pitchFamily="34" charset="0"/>
              </a:rPr>
              <a:t>Body Language</a:t>
            </a:r>
          </a:p>
        </p:txBody>
      </p:sp>
      <p:pic>
        <p:nvPicPr>
          <p:cNvPr id="4" name="Picture 3">
            <a:extLst>
              <a:ext uri="{FF2B5EF4-FFF2-40B4-BE49-F238E27FC236}">
                <a16:creationId xmlns:a16="http://schemas.microsoft.com/office/drawing/2014/main" id="{A77E0EC8-0D8B-CC46-85FA-8E86647E45DB}"/>
              </a:ext>
            </a:extLst>
          </p:cNvPr>
          <p:cNvPicPr>
            <a:picLocks noChangeAspect="1"/>
          </p:cNvPicPr>
          <p:nvPr/>
        </p:nvPicPr>
        <p:blipFill rotWithShape="1">
          <a:blip r:embed="rId3"/>
          <a:srcRect t="9816" r="22732"/>
          <a:stretch/>
        </p:blipFill>
        <p:spPr>
          <a:xfrm>
            <a:off x="0" y="390319"/>
            <a:ext cx="3911600" cy="6467681"/>
          </a:xfrm>
          <a:prstGeom prst="rect">
            <a:avLst/>
          </a:prstGeom>
        </p:spPr>
      </p:pic>
      <p:sp>
        <p:nvSpPr>
          <p:cNvPr id="6" name="Title 1"/>
          <p:cNvSpPr txBox="1">
            <a:spLocks/>
          </p:cNvSpPr>
          <p:nvPr/>
        </p:nvSpPr>
        <p:spPr>
          <a:xfrm>
            <a:off x="0" y="171976"/>
            <a:ext cx="12191999"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Be Captivating</a:t>
            </a:r>
          </a:p>
        </p:txBody>
      </p:sp>
    </p:spTree>
    <p:extLst>
      <p:ext uri="{BB962C8B-B14F-4D97-AF65-F5344CB8AC3E}">
        <p14:creationId xmlns:p14="http://schemas.microsoft.com/office/powerpoint/2010/main" val="1114444772"/>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1999"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Proxemics</a:t>
            </a:r>
          </a:p>
        </p:txBody>
      </p:sp>
      <p:sp>
        <p:nvSpPr>
          <p:cNvPr id="8" name="Rectangle 7"/>
          <p:cNvSpPr/>
          <p:nvPr/>
        </p:nvSpPr>
        <p:spPr>
          <a:xfrm>
            <a:off x="574088" y="1256983"/>
            <a:ext cx="11043821" cy="440120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The physical distance or space between communicators which can differ by culture, situation, and relationship. There are 4 locations. </a:t>
            </a:r>
          </a:p>
          <a:p>
            <a:pPr marL="5949950" indent="-454025"/>
            <a:endParaRPr lang="en-US" sz="2800" dirty="0">
              <a:solidFill>
                <a:srgbClr val="1D1347"/>
              </a:solidFill>
              <a:latin typeface="Arial" panose="020B0604020202020204" pitchFamily="34" charset="0"/>
              <a:cs typeface="Arial" panose="020B0604020202020204" pitchFamily="34" charset="0"/>
            </a:endParaRPr>
          </a:p>
          <a:p>
            <a:pPr marL="4921250" indent="-454025">
              <a:buFont typeface="+mj-lt"/>
              <a:buAutoNum type="arabicParenR"/>
            </a:pPr>
            <a:r>
              <a:rPr lang="en-US" sz="2800" u="sng" dirty="0">
                <a:solidFill>
                  <a:srgbClr val="1D1347"/>
                </a:solidFill>
                <a:latin typeface="Arial" panose="020B0604020202020204" pitchFamily="34" charset="0"/>
                <a:cs typeface="Arial" panose="020B0604020202020204" pitchFamily="34" charset="0"/>
              </a:rPr>
              <a:t>Intimate</a:t>
            </a:r>
            <a:r>
              <a:rPr lang="en-US" sz="2800" dirty="0">
                <a:solidFill>
                  <a:srgbClr val="1D1347"/>
                </a:solidFill>
                <a:latin typeface="Arial" panose="020B0604020202020204" pitchFamily="34" charset="0"/>
                <a:cs typeface="Arial" panose="020B0604020202020204" pitchFamily="34" charset="0"/>
              </a:rPr>
              <a:t>: 0 to 18 inches</a:t>
            </a:r>
          </a:p>
          <a:p>
            <a:pPr marL="4921250" indent="-454025">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921250" indent="-454025">
              <a:buFont typeface="+mj-lt"/>
              <a:buAutoNum type="arabicParenR"/>
            </a:pPr>
            <a:r>
              <a:rPr lang="en-US" sz="2800" u="sng" dirty="0">
                <a:solidFill>
                  <a:srgbClr val="1D1347"/>
                </a:solidFill>
                <a:latin typeface="Arial" panose="020B0604020202020204" pitchFamily="34" charset="0"/>
                <a:cs typeface="Arial" panose="020B0604020202020204" pitchFamily="34" charset="0"/>
              </a:rPr>
              <a:t>Personal</a:t>
            </a:r>
            <a:r>
              <a:rPr lang="en-US" sz="2800" dirty="0">
                <a:solidFill>
                  <a:srgbClr val="1D1347"/>
                </a:solidFill>
                <a:latin typeface="Arial" panose="020B0604020202020204" pitchFamily="34" charset="0"/>
                <a:cs typeface="Arial" panose="020B0604020202020204" pitchFamily="34" charset="0"/>
              </a:rPr>
              <a:t>: 3 to 4 feet</a:t>
            </a:r>
          </a:p>
          <a:p>
            <a:pPr marL="4921250" indent="-454025">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921250" indent="-454025">
              <a:buFont typeface="+mj-lt"/>
              <a:buAutoNum type="arabicParenR"/>
            </a:pPr>
            <a:r>
              <a:rPr lang="en-US" sz="2800" u="sng" dirty="0">
                <a:solidFill>
                  <a:srgbClr val="1D1347"/>
                </a:solidFill>
                <a:latin typeface="Arial" panose="020B0604020202020204" pitchFamily="34" charset="0"/>
                <a:cs typeface="Arial" panose="020B0604020202020204" pitchFamily="34" charset="0"/>
              </a:rPr>
              <a:t>Moderate</a:t>
            </a:r>
            <a:r>
              <a:rPr lang="en-US" sz="2800" dirty="0">
                <a:solidFill>
                  <a:srgbClr val="1D1347"/>
                </a:solidFill>
                <a:latin typeface="Arial" panose="020B0604020202020204" pitchFamily="34" charset="0"/>
                <a:cs typeface="Arial" panose="020B0604020202020204" pitchFamily="34" charset="0"/>
              </a:rPr>
              <a:t>: 18 inches to 4 feet</a:t>
            </a:r>
          </a:p>
          <a:p>
            <a:pPr marL="4921250" indent="-454025">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921250" indent="-454025">
              <a:buFont typeface="+mj-lt"/>
              <a:buAutoNum type="arabicParenR"/>
            </a:pPr>
            <a:r>
              <a:rPr lang="en-US" sz="2800" u="sng" dirty="0">
                <a:solidFill>
                  <a:srgbClr val="1D1347"/>
                </a:solidFill>
                <a:latin typeface="Arial" panose="020B0604020202020204" pitchFamily="34" charset="0"/>
                <a:cs typeface="Arial" panose="020B0604020202020204" pitchFamily="34" charset="0"/>
              </a:rPr>
              <a:t>Conversation</a:t>
            </a:r>
            <a:r>
              <a:rPr lang="en-US" sz="2800" dirty="0">
                <a:solidFill>
                  <a:srgbClr val="1D1347"/>
                </a:solidFill>
                <a:latin typeface="Arial" panose="020B0604020202020204" pitchFamily="34" charset="0"/>
                <a:cs typeface="Arial" panose="020B0604020202020204" pitchFamily="34" charset="0"/>
              </a:rPr>
              <a:t>: 4-6 feet</a:t>
            </a:r>
          </a:p>
        </p:txBody>
      </p:sp>
      <p:pic>
        <p:nvPicPr>
          <p:cNvPr id="12292" name="Picture 4" descr="Bellingham Police address stay-at-home order violations - City of Bellingham">
            <a:extLst>
              <a:ext uri="{FF2B5EF4-FFF2-40B4-BE49-F238E27FC236}">
                <a16:creationId xmlns:a16="http://schemas.microsoft.com/office/drawing/2014/main" id="{B4797558-BA23-394F-A195-40AB9B77B9A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0" t="18572" r="290" b="12469"/>
          <a:stretch/>
        </p:blipFill>
        <p:spPr bwMode="auto">
          <a:xfrm>
            <a:off x="641089" y="2429282"/>
            <a:ext cx="3856265" cy="3545634"/>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690823"/>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left)">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wipe(left)">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wipe(left)">
                                      <p:cBhvr>
                                        <p:cTn id="17" dur="500"/>
                                        <p:tgtEl>
                                          <p:spTgt spid="8">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8" end="8"/>
                                            </p:txEl>
                                          </p:spTgt>
                                        </p:tgtEl>
                                        <p:attrNameLst>
                                          <p:attrName>style.visibility</p:attrName>
                                        </p:attrNameLst>
                                      </p:cBhvr>
                                      <p:to>
                                        <p:strVal val="visible"/>
                                      </p:to>
                                    </p:set>
                                    <p:animEffect transition="in" filter="wipe(left)">
                                      <p:cBhvr>
                                        <p:cTn id="22"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1999"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Paralanguage</a:t>
            </a:r>
          </a:p>
        </p:txBody>
      </p:sp>
      <p:sp>
        <p:nvSpPr>
          <p:cNvPr id="8" name="Rectangle 7"/>
          <p:cNvSpPr/>
          <p:nvPr/>
        </p:nvSpPr>
        <p:spPr>
          <a:xfrm>
            <a:off x="568171" y="1052796"/>
            <a:ext cx="11043821" cy="4616648"/>
          </a:xfrm>
          <a:prstGeom prst="rect">
            <a:avLst/>
          </a:prstGeom>
        </p:spPr>
        <p:txBody>
          <a:bodyPr wrap="square">
            <a:spAutoFit/>
          </a:bodyPr>
          <a:lstStyle/>
          <a:p>
            <a:pPr algn="ctr"/>
            <a:r>
              <a:rPr lang="en-US" sz="3200" b="1" dirty="0">
                <a:solidFill>
                  <a:srgbClr val="C00000"/>
                </a:solidFill>
                <a:latin typeface="Arial" panose="020B0604020202020204" pitchFamily="34" charset="0"/>
                <a:cs typeface="Arial" panose="020B0604020202020204" pitchFamily="34" charset="0"/>
              </a:rPr>
              <a:t>It’s not just what we say, but how we say it. </a:t>
            </a:r>
          </a:p>
          <a:p>
            <a:pPr algn="ctr"/>
            <a:endParaRPr lang="en-US" sz="2800" dirty="0">
              <a:latin typeface="Arial" panose="020B0604020202020204" pitchFamily="34" charset="0"/>
              <a:cs typeface="Arial" panose="020B0604020202020204" pitchFamily="34" charset="0"/>
            </a:endParaRPr>
          </a:p>
          <a:p>
            <a:r>
              <a:rPr lang="en-US" sz="2600" i="1" dirty="0">
                <a:solidFill>
                  <a:srgbClr val="1D1347"/>
                </a:solidFill>
                <a:latin typeface="Arial" panose="020B0604020202020204" pitchFamily="34" charset="0"/>
                <a:cs typeface="Arial" panose="020B0604020202020204" pitchFamily="34" charset="0"/>
              </a:rPr>
              <a:t>Paralanguage</a:t>
            </a:r>
            <a:r>
              <a:rPr lang="en-US" sz="2600" dirty="0">
                <a:solidFill>
                  <a:srgbClr val="1D1347"/>
                </a:solidFill>
                <a:latin typeface="Arial" panose="020B0604020202020204" pitchFamily="34" charset="0"/>
                <a:cs typeface="Arial" panose="020B0604020202020204" pitchFamily="34" charset="0"/>
              </a:rPr>
              <a:t> refers to our voice characteristics. </a:t>
            </a:r>
          </a:p>
          <a:p>
            <a:endParaRPr lang="en-US" sz="2600" dirty="0">
              <a:solidFill>
                <a:srgbClr val="1D1347"/>
              </a:solidFill>
              <a:latin typeface="Arial" panose="020B0604020202020204" pitchFamily="34" charset="0"/>
              <a:cs typeface="Arial" panose="020B0604020202020204" pitchFamily="34" charset="0"/>
            </a:endParaRPr>
          </a:p>
          <a:p>
            <a:pPr marL="4587875" indent="-457200">
              <a:buClr>
                <a:srgbClr val="C00000"/>
              </a:buClr>
              <a:buSzPct val="125000"/>
              <a:buFont typeface="Arial" panose="020B0604020202020204" pitchFamily="34" charset="0"/>
              <a:buChar char="•"/>
            </a:pPr>
            <a:r>
              <a:rPr lang="en-US" sz="2600" dirty="0">
                <a:solidFill>
                  <a:srgbClr val="1D1347"/>
                </a:solidFill>
                <a:latin typeface="Arial" panose="020B0604020202020204" pitchFamily="34" charset="0"/>
                <a:cs typeface="Arial" panose="020B0604020202020204" pitchFamily="34" charset="0"/>
              </a:rPr>
              <a:t>Officers should always be aware of their tone of voice and use it to their advantage. </a:t>
            </a:r>
          </a:p>
          <a:p>
            <a:pPr marL="4587875" indent="-457200">
              <a:buClr>
                <a:srgbClr val="C00000"/>
              </a:buClr>
              <a:buSzPct val="125000"/>
              <a:buFont typeface="Arial" panose="020B0604020202020204" pitchFamily="34" charset="0"/>
              <a:buChar char="•"/>
            </a:pPr>
            <a:endParaRPr lang="en-US" sz="2600" dirty="0">
              <a:solidFill>
                <a:srgbClr val="1D1347"/>
              </a:solidFill>
              <a:latin typeface="Arial" panose="020B0604020202020204" pitchFamily="34" charset="0"/>
              <a:cs typeface="Arial" panose="020B0604020202020204" pitchFamily="34" charset="0"/>
            </a:endParaRPr>
          </a:p>
          <a:p>
            <a:pPr marL="4587875" indent="-457200">
              <a:buClr>
                <a:srgbClr val="C00000"/>
              </a:buClr>
              <a:buSzPct val="125000"/>
              <a:buFont typeface="Arial" panose="020B0604020202020204" pitchFamily="34" charset="0"/>
              <a:buChar char="•"/>
            </a:pPr>
            <a:r>
              <a:rPr lang="en-US" sz="2600" dirty="0">
                <a:solidFill>
                  <a:srgbClr val="1D1347"/>
                </a:solidFill>
                <a:latin typeface="Arial" panose="020B0604020202020204" pitchFamily="34" charset="0"/>
                <a:cs typeface="Arial" panose="020B0604020202020204" pitchFamily="34" charset="0"/>
              </a:rPr>
              <a:t>An officer’s voice should never convey anger, contempt, sarcasm, or other inflections that are likely to provoke opposition.</a:t>
            </a:r>
          </a:p>
        </p:txBody>
      </p:sp>
      <p:pic>
        <p:nvPicPr>
          <p:cNvPr id="3" name="Picture 2">
            <a:extLst>
              <a:ext uri="{FF2B5EF4-FFF2-40B4-BE49-F238E27FC236}">
                <a16:creationId xmlns:a16="http://schemas.microsoft.com/office/drawing/2014/main" id="{87221A28-2C76-6D4E-82CE-A3B56EEE462C}"/>
              </a:ext>
            </a:extLst>
          </p:cNvPr>
          <p:cNvPicPr>
            <a:picLocks noChangeAspect="1"/>
          </p:cNvPicPr>
          <p:nvPr/>
        </p:nvPicPr>
        <p:blipFill>
          <a:blip r:embed="rId3"/>
          <a:stretch>
            <a:fillRect/>
          </a:stretch>
        </p:blipFill>
        <p:spPr>
          <a:xfrm>
            <a:off x="568171" y="2938626"/>
            <a:ext cx="3918991" cy="2610109"/>
          </a:xfrm>
          <a:prstGeom prst="rect">
            <a:avLst/>
          </a:prstGeom>
        </p:spPr>
      </p:pic>
    </p:spTree>
    <p:extLst>
      <p:ext uri="{BB962C8B-B14F-4D97-AF65-F5344CB8AC3E}">
        <p14:creationId xmlns:p14="http://schemas.microsoft.com/office/powerpoint/2010/main" val="2745597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wipe(left)">
                                      <p:cBhvr>
                                        <p:cTn id="7" dur="500"/>
                                        <p:tgtEl>
                                          <p:spTgt spid="8">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6" end="6"/>
                                            </p:txEl>
                                          </p:spTgt>
                                        </p:tgtEl>
                                        <p:attrNameLst>
                                          <p:attrName>style.visibility</p:attrName>
                                        </p:attrNameLst>
                                      </p:cBhvr>
                                      <p:to>
                                        <p:strVal val="visible"/>
                                      </p:to>
                                    </p:set>
                                    <p:animEffect transition="in" filter="wipe(left)">
                                      <p:cBhvr>
                                        <p:cTn id="1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598632" y="171976"/>
            <a:ext cx="7593368"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Speech Cadence</a:t>
            </a:r>
          </a:p>
        </p:txBody>
      </p:sp>
      <p:sp>
        <p:nvSpPr>
          <p:cNvPr id="8" name="Rectangle 7"/>
          <p:cNvSpPr/>
          <p:nvPr/>
        </p:nvSpPr>
        <p:spPr>
          <a:xfrm>
            <a:off x="5465469" y="1174088"/>
            <a:ext cx="6244181" cy="4509824"/>
          </a:xfrm>
          <a:prstGeom prst="rect">
            <a:avLst/>
          </a:prstGeom>
        </p:spPr>
        <p:txBody>
          <a:bodyPr wrap="square">
            <a:spAutoFit/>
          </a:bodyPr>
          <a:lstStyle/>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3.5 words per second is effective</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Pause briefly between sentences</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A fast cadence?  </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A slow cadence?  </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Talking slower can help do what?  </a:t>
            </a:r>
          </a:p>
        </p:txBody>
      </p:sp>
      <p:pic>
        <p:nvPicPr>
          <p:cNvPr id="3" name="Picture 2" descr="Graphical user interface, text, application&#10;&#10;Description automatically generated">
            <a:extLst>
              <a:ext uri="{FF2B5EF4-FFF2-40B4-BE49-F238E27FC236}">
                <a16:creationId xmlns:a16="http://schemas.microsoft.com/office/drawing/2014/main" id="{C688CBBD-9DA3-A444-9C8F-84AFE907FA51}"/>
              </a:ext>
            </a:extLst>
          </p:cNvPr>
          <p:cNvPicPr>
            <a:picLocks noChangeAspect="1"/>
          </p:cNvPicPr>
          <p:nvPr/>
        </p:nvPicPr>
        <p:blipFill>
          <a:blip r:embed="rId3"/>
          <a:stretch>
            <a:fillRect/>
          </a:stretch>
        </p:blipFill>
        <p:spPr>
          <a:xfrm>
            <a:off x="482350" y="397446"/>
            <a:ext cx="4116281" cy="5497284"/>
          </a:xfrm>
          <a:prstGeom prst="rect">
            <a:avLst/>
          </a:prstGeom>
        </p:spPr>
      </p:pic>
    </p:spTree>
    <p:extLst>
      <p:ext uri="{BB962C8B-B14F-4D97-AF65-F5344CB8AC3E}">
        <p14:creationId xmlns:p14="http://schemas.microsoft.com/office/powerpoint/2010/main" val="3304143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wipe(left)">
                                      <p:cBhvr>
                                        <p:cTn id="7" dur="500"/>
                                        <p:tgtEl>
                                          <p:spTgt spid="8">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6" end="6"/>
                                            </p:txEl>
                                          </p:spTgt>
                                        </p:tgtEl>
                                        <p:attrNameLst>
                                          <p:attrName>style.visibility</p:attrName>
                                        </p:attrNameLst>
                                      </p:cBhvr>
                                      <p:to>
                                        <p:strVal val="visible"/>
                                      </p:to>
                                    </p:set>
                                    <p:animEffect transition="in" filter="wipe(left)">
                                      <p:cBhvr>
                                        <p:cTn id="12" dur="500"/>
                                        <p:tgtEl>
                                          <p:spTgt spid="8">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animEffect transition="in" filter="wipe(left)">
                                      <p:cBhvr>
                                        <p:cTn id="1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933700" y="3011032"/>
            <a:ext cx="6324600" cy="2246769"/>
          </a:xfrm>
          <a:prstGeom prst="rect">
            <a:avLst/>
          </a:prstGeom>
        </p:spPr>
        <p:txBody>
          <a:bodyPr wrap="square">
            <a:spAutoFit/>
          </a:bodyPr>
          <a:lstStyle/>
          <a:p>
            <a:pPr algn="ctr">
              <a:buClr>
                <a:srgbClr val="FF0000"/>
              </a:buClr>
              <a:buSzPct val="150000"/>
              <a:tabLst>
                <a:tab pos="625475" algn="l"/>
              </a:tabLst>
            </a:pPr>
            <a:r>
              <a:rPr lang="en-US" sz="2800" dirty="0">
                <a:latin typeface="Arial" pitchFamily="34" charset="0"/>
                <a:cs typeface="Arial" pitchFamily="34" charset="0"/>
              </a:rPr>
              <a:t>When do we take breaks?</a:t>
            </a:r>
          </a:p>
          <a:p>
            <a:pPr marL="457200" indent="-457200" algn="ctr">
              <a:buClr>
                <a:srgbClr val="FF0000"/>
              </a:buClr>
              <a:buSzPct val="150000"/>
              <a:buFont typeface="Wingdings" panose="05000000000000000000" pitchFamily="2" charset="2"/>
              <a:buChar char="ü"/>
            </a:pPr>
            <a:endParaRPr lang="en-US" sz="2800" dirty="0">
              <a:latin typeface="Arial" pitchFamily="34" charset="0"/>
              <a:cs typeface="Arial" pitchFamily="34" charset="0"/>
            </a:endParaRPr>
          </a:p>
          <a:p>
            <a:pPr algn="ctr">
              <a:buClr>
                <a:srgbClr val="FF0000"/>
              </a:buClr>
              <a:buSzPct val="150000"/>
            </a:pPr>
            <a:r>
              <a:rPr lang="en-US" sz="2800" dirty="0">
                <a:latin typeface="Arial" pitchFamily="34" charset="0"/>
                <a:cs typeface="Arial" pitchFamily="34" charset="0"/>
              </a:rPr>
              <a:t>When do we break for lunch? </a:t>
            </a:r>
          </a:p>
          <a:p>
            <a:pPr marL="457200" indent="-457200" algn="ctr">
              <a:buClr>
                <a:srgbClr val="FF0000"/>
              </a:buClr>
              <a:buSzPct val="150000"/>
              <a:buFont typeface="Wingdings" panose="05000000000000000000" pitchFamily="2" charset="2"/>
              <a:buChar char="ü"/>
            </a:pPr>
            <a:endParaRPr lang="en-US" sz="2800" dirty="0">
              <a:latin typeface="Arial" pitchFamily="34" charset="0"/>
              <a:cs typeface="Arial" pitchFamily="34" charset="0"/>
            </a:endParaRPr>
          </a:p>
          <a:p>
            <a:pPr algn="ctr">
              <a:buClr>
                <a:srgbClr val="FF0000"/>
              </a:buClr>
              <a:buSzPct val="150000"/>
            </a:pPr>
            <a:r>
              <a:rPr lang="en-US" sz="2800" dirty="0">
                <a:latin typeface="Arial" pitchFamily="34" charset="0"/>
                <a:cs typeface="Arial" pitchFamily="34" charset="0"/>
              </a:rPr>
              <a:t>When are we done for the day?</a:t>
            </a:r>
          </a:p>
        </p:txBody>
      </p:sp>
      <p:pic>
        <p:nvPicPr>
          <p:cNvPr id="9" name="Picture 3" descr="C:\Users\ohana0615\AppData\Local\Microsoft\Windows\Temporary Internet Files\Content.IE5\KJ0BRQJI\MC90011084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2802" y="1426753"/>
            <a:ext cx="1106395" cy="1097781"/>
          </a:xfrm>
          <a:prstGeom prst="ellipse">
            <a:avLst/>
          </a:prstGeom>
          <a:ln w="38100" cap="rnd">
            <a:solidFill>
              <a:srgbClr val="FF0000"/>
            </a:solidFill>
          </a:ln>
          <a:effectLst>
            <a:glow rad="101600">
              <a:schemeClr val="tx1">
                <a:alpha val="40000"/>
              </a:schemeClr>
            </a:glow>
            <a:outerShdw blurRad="38100" dist="165100" dir="5400000" sx="90000" sy="-19000" rotWithShape="0">
              <a:prstClr val="black">
                <a:alpha val="15000"/>
              </a:prst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0188680" y="6436277"/>
            <a:ext cx="479320" cy="276999"/>
          </a:xfrm>
          <a:prstGeom prst="rect">
            <a:avLst/>
          </a:prstGeom>
          <a:noFill/>
        </p:spPr>
        <p:txBody>
          <a:bodyPr wrap="square" rtlCol="0">
            <a:spAutoFit/>
          </a:bodyPr>
          <a:lstStyle/>
          <a:p>
            <a:r>
              <a:rPr lang="en-US" sz="1200" dirty="0">
                <a:solidFill>
                  <a:schemeClr val="bg1"/>
                </a:solidFill>
                <a:latin typeface="Arial" pitchFamily="34" charset="0"/>
                <a:cs typeface="Arial" pitchFamily="34" charset="0"/>
              </a:rPr>
              <a:t>1</a:t>
            </a:r>
          </a:p>
        </p:txBody>
      </p:sp>
      <p:sp>
        <p:nvSpPr>
          <p:cNvPr id="7" name="Title 1">
            <a:extLst>
              <a:ext uri="{FF2B5EF4-FFF2-40B4-BE49-F238E27FC236}">
                <a16:creationId xmlns:a16="http://schemas.microsoft.com/office/drawing/2014/main" id="{167968BE-EBA8-924C-A4A7-918B48DB279D}"/>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The Important Stuff</a:t>
            </a:r>
          </a:p>
        </p:txBody>
      </p:sp>
    </p:spTree>
    <p:extLst>
      <p:ext uri="{BB962C8B-B14F-4D97-AF65-F5344CB8AC3E}">
        <p14:creationId xmlns:p14="http://schemas.microsoft.com/office/powerpoint/2010/main" val="1201995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wipe(left)">
                                      <p:cBhvr>
                                        <p:cTn id="11" dur="500"/>
                                        <p:tgtEl>
                                          <p:spTgt spid="8">
                                            <p:txEl>
                                              <p:pRg st="2" end="2"/>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wipe(left)">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0DD06F3-5728-F145-8A0C-372EF8964BFE}"/>
              </a:ext>
            </a:extLst>
          </p:cNvPr>
          <p:cNvSpPr/>
          <p:nvPr/>
        </p:nvSpPr>
        <p:spPr>
          <a:xfrm>
            <a:off x="5533618" y="1064891"/>
            <a:ext cx="5448059" cy="4509824"/>
          </a:xfrm>
          <a:prstGeom prst="rect">
            <a:avLst/>
          </a:prstGeom>
        </p:spPr>
        <p:txBody>
          <a:bodyPr wrap="square">
            <a:spAutoFit/>
          </a:bodyPr>
          <a:lstStyle/>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Adjust with environment</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Lower volume to do what?</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A loud voice?  </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A soft voice? </a:t>
            </a:r>
          </a:p>
          <a:p>
            <a:pPr marL="342900" indent="-342900">
              <a:lnSpc>
                <a:spcPct val="115000"/>
              </a:lnSpc>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ea typeface="Calibri" panose="020F0502020204030204" pitchFamily="34" charset="0"/>
                <a:cs typeface="Times New Roman" panose="02020603050405020304" pitchFamily="18" charset="0"/>
              </a:rPr>
              <a:t>Frequent changes? </a:t>
            </a:r>
          </a:p>
        </p:txBody>
      </p:sp>
      <p:sp>
        <p:nvSpPr>
          <p:cNvPr id="6" name="Title 1"/>
          <p:cNvSpPr txBox="1">
            <a:spLocks/>
          </p:cNvSpPr>
          <p:nvPr/>
        </p:nvSpPr>
        <p:spPr>
          <a:xfrm>
            <a:off x="4545366" y="171976"/>
            <a:ext cx="7646634"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4800" dirty="0">
                <a:solidFill>
                  <a:srgbClr val="1D1347"/>
                </a:solidFill>
                <a:effectLst>
                  <a:outerShdw blurRad="38100" dist="38100" dir="2700000" algn="tl">
                    <a:srgbClr val="000000">
                      <a:alpha val="43137"/>
                    </a:srgbClr>
                  </a:outerShdw>
                </a:effectLst>
              </a:rPr>
              <a:t>Voice Volume</a:t>
            </a:r>
          </a:p>
        </p:txBody>
      </p:sp>
      <p:pic>
        <p:nvPicPr>
          <p:cNvPr id="3" name="Picture 2"/>
          <p:cNvPicPr>
            <a:picLocks noChangeAspect="1"/>
          </p:cNvPicPr>
          <p:nvPr/>
        </p:nvPicPr>
        <p:blipFill rotWithShape="1">
          <a:blip r:embed="rId3"/>
          <a:srcRect l="3333"/>
          <a:stretch/>
        </p:blipFill>
        <p:spPr>
          <a:xfrm>
            <a:off x="9079883" y="3005380"/>
            <a:ext cx="1571954" cy="1626170"/>
          </a:xfrm>
          <a:prstGeom prst="rect">
            <a:avLst/>
          </a:prstGeom>
        </p:spPr>
      </p:pic>
      <p:pic>
        <p:nvPicPr>
          <p:cNvPr id="4" name="Picture 3" descr="Text, letter&#10;&#10;Description automatically generated">
            <a:extLst>
              <a:ext uri="{FF2B5EF4-FFF2-40B4-BE49-F238E27FC236}">
                <a16:creationId xmlns:a16="http://schemas.microsoft.com/office/drawing/2014/main" id="{B9C48DC5-7388-8740-874C-527DE00679A3}"/>
              </a:ext>
            </a:extLst>
          </p:cNvPr>
          <p:cNvPicPr>
            <a:picLocks noChangeAspect="1"/>
          </p:cNvPicPr>
          <p:nvPr/>
        </p:nvPicPr>
        <p:blipFill>
          <a:blip r:embed="rId4"/>
          <a:stretch>
            <a:fillRect/>
          </a:stretch>
        </p:blipFill>
        <p:spPr>
          <a:xfrm>
            <a:off x="358064" y="406323"/>
            <a:ext cx="4187302" cy="5571011"/>
          </a:xfrm>
          <a:prstGeom prst="rect">
            <a:avLst/>
          </a:prstGeom>
        </p:spPr>
      </p:pic>
    </p:spTree>
    <p:extLst>
      <p:ext uri="{BB962C8B-B14F-4D97-AF65-F5344CB8AC3E}">
        <p14:creationId xmlns:p14="http://schemas.microsoft.com/office/powerpoint/2010/main" val="847918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left)">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left)">
                                      <p:cBhvr>
                                        <p:cTn id="17" dur="500"/>
                                        <p:tgtEl>
                                          <p:spTgt spid="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8" end="8"/>
                                            </p:txEl>
                                          </p:spTgt>
                                        </p:tgtEl>
                                        <p:attrNameLst>
                                          <p:attrName>style.visibility</p:attrName>
                                        </p:attrNameLst>
                                      </p:cBhvr>
                                      <p:to>
                                        <p:strVal val="visible"/>
                                      </p:to>
                                    </p:set>
                                    <p:animEffect transition="in" filter="wipe(left)">
                                      <p:cBhvr>
                                        <p:cTn id="2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police communication">
            <a:extLst>
              <a:ext uri="{FF2B5EF4-FFF2-40B4-BE49-F238E27FC236}">
                <a16:creationId xmlns:a16="http://schemas.microsoft.com/office/drawing/2014/main" id="{6388A62D-C36D-49EB-A4A9-41946F7F94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572" r="7189"/>
          <a:stretch/>
        </p:blipFill>
        <p:spPr bwMode="auto">
          <a:xfrm>
            <a:off x="0" y="2456087"/>
            <a:ext cx="5164667" cy="440191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Body Language</a:t>
            </a:r>
          </a:p>
        </p:txBody>
      </p:sp>
      <p:sp>
        <p:nvSpPr>
          <p:cNvPr id="5" name="Rectangle 4"/>
          <p:cNvSpPr/>
          <p:nvPr/>
        </p:nvSpPr>
        <p:spPr>
          <a:xfrm>
            <a:off x="574089" y="1129567"/>
            <a:ext cx="11043821" cy="3293209"/>
          </a:xfrm>
          <a:prstGeom prst="rect">
            <a:avLst/>
          </a:prstGeom>
        </p:spPr>
        <p:txBody>
          <a:bodyPr wrap="square">
            <a:spAutoFit/>
          </a:bodyPr>
          <a:lstStyle/>
          <a:p>
            <a:r>
              <a:rPr lang="en-US" sz="2600" dirty="0">
                <a:solidFill>
                  <a:srgbClr val="1D1347"/>
                </a:solidFill>
                <a:latin typeface="Arial" panose="020B0604020202020204" pitchFamily="34" charset="0"/>
                <a:cs typeface="Arial" panose="020B0604020202020204" pitchFamily="34" charset="0"/>
              </a:rPr>
              <a:t>Accounts for 50-60% of how the receiver processes the delivered message. It can communicate a totally different message than actual words spoken. </a:t>
            </a:r>
          </a:p>
          <a:p>
            <a:endParaRPr lang="en-US" sz="2600" dirty="0">
              <a:solidFill>
                <a:srgbClr val="1D1347"/>
              </a:solidFill>
              <a:latin typeface="Arial" panose="020B0604020202020204" pitchFamily="34" charset="0"/>
              <a:cs typeface="Arial" panose="020B0604020202020204" pitchFamily="34" charset="0"/>
            </a:endParaRPr>
          </a:p>
          <a:p>
            <a:pPr marL="3944938"/>
            <a:r>
              <a:rPr lang="en-US" sz="2600" dirty="0">
                <a:solidFill>
                  <a:srgbClr val="1D1347"/>
                </a:solidFill>
                <a:latin typeface="Arial" panose="020B0604020202020204" pitchFamily="34" charset="0"/>
                <a:cs typeface="Arial" panose="020B0604020202020204" pitchFamily="34" charset="0"/>
              </a:rPr>
              <a:t>For officers, the goal for most circumstances is to use body language that communicates openness, active listening, and confidence, </a:t>
            </a:r>
            <a:r>
              <a:rPr lang="en-US" sz="2600" u="sng" dirty="0">
                <a:solidFill>
                  <a:srgbClr val="1D1347"/>
                </a:solidFill>
                <a:latin typeface="Arial" panose="020B0604020202020204" pitchFamily="34" charset="0"/>
                <a:cs typeface="Arial" panose="020B0604020202020204" pitchFamily="34" charset="0"/>
              </a:rPr>
              <a:t>not authoritativeness</a:t>
            </a:r>
            <a:r>
              <a:rPr lang="en-US" sz="2600" dirty="0">
                <a:solidFill>
                  <a:srgbClr val="1D1347"/>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0665253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Posture</a:t>
            </a:r>
          </a:p>
        </p:txBody>
      </p:sp>
      <p:graphicFrame>
        <p:nvGraphicFramePr>
          <p:cNvPr id="7" name="Table 6"/>
          <p:cNvGraphicFramePr>
            <a:graphicFrameLocks noGrp="1"/>
          </p:cNvGraphicFramePr>
          <p:nvPr>
            <p:extLst>
              <p:ext uri="{D42A27DB-BD31-4B8C-83A1-F6EECF244321}">
                <p14:modId xmlns:p14="http://schemas.microsoft.com/office/powerpoint/2010/main" val="302105567"/>
              </p:ext>
            </p:extLst>
          </p:nvPr>
        </p:nvGraphicFramePr>
        <p:xfrm>
          <a:off x="562708" y="1833170"/>
          <a:ext cx="10949354" cy="2888552"/>
        </p:xfrm>
        <a:graphic>
          <a:graphicData uri="http://schemas.openxmlformats.org/drawingml/2006/table">
            <a:tbl>
              <a:tblPr firstRow="1" firstCol="1" bandRow="1"/>
              <a:tblGrid>
                <a:gridCol w="5586823">
                  <a:extLst>
                    <a:ext uri="{9D8B030D-6E8A-4147-A177-3AD203B41FA5}">
                      <a16:colId xmlns:a16="http://schemas.microsoft.com/office/drawing/2014/main" val="1182842371"/>
                    </a:ext>
                  </a:extLst>
                </a:gridCol>
                <a:gridCol w="5362531">
                  <a:extLst>
                    <a:ext uri="{9D8B030D-6E8A-4147-A177-3AD203B41FA5}">
                      <a16:colId xmlns:a16="http://schemas.microsoft.com/office/drawing/2014/main" val="2583286742"/>
                    </a:ext>
                  </a:extLst>
                </a:gridCol>
              </a:tblGrid>
              <a:tr h="459843">
                <a:tc>
                  <a:txBody>
                    <a:bodyPr/>
                    <a:lstStyle/>
                    <a:p>
                      <a:pPr marL="0" marR="0" algn="ctr">
                        <a:lnSpc>
                          <a:spcPct val="115000"/>
                        </a:lnSpc>
                        <a:spcBef>
                          <a:spcPts val="0"/>
                        </a:spcBef>
                        <a:spcAft>
                          <a:spcPts val="0"/>
                        </a:spcAft>
                      </a:pPr>
                      <a:r>
                        <a:rPr lang="en-US" sz="3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Open?</a:t>
                      </a:r>
                      <a:endParaRPr lang="en-US" sz="3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D1347"/>
                    </a:solidFill>
                  </a:tcPr>
                </a:tc>
                <a:tc>
                  <a:txBody>
                    <a:bodyPr/>
                    <a:lstStyle/>
                    <a:p>
                      <a:pPr marL="0" marR="0" algn="ctr">
                        <a:lnSpc>
                          <a:spcPct val="115000"/>
                        </a:lnSpc>
                        <a:spcBef>
                          <a:spcPts val="0"/>
                        </a:spcBef>
                        <a:spcAft>
                          <a:spcPts val="0"/>
                        </a:spcAft>
                      </a:pPr>
                      <a:r>
                        <a:rPr lang="en-US" sz="3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Closed?</a:t>
                      </a:r>
                      <a:endParaRPr lang="en-US" sz="3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D1347"/>
                    </a:solidFill>
                  </a:tcPr>
                </a:tc>
                <a:extLst>
                  <a:ext uri="{0D108BD9-81ED-4DB2-BD59-A6C34878D82A}">
                    <a16:rowId xmlns:a16="http://schemas.microsoft.com/office/drawing/2014/main" val="827782548"/>
                  </a:ext>
                </a:extLst>
              </a:tr>
              <a:tr h="459843">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Open hands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600" i="0" baseline="0" dirty="0">
                          <a:solidFill>
                            <a:srgbClr val="C00000"/>
                          </a:solidFill>
                          <a:effectLst/>
                          <a:latin typeface="Arial" panose="020B0604020202020204" pitchFamily="34" charset="0"/>
                          <a:ea typeface="Calibri" panose="020F0502020204030204" pitchFamily="34" charset="0"/>
                          <a:cs typeface="Arial" panose="020B0604020202020204" pitchFamily="34" charset="0"/>
                        </a:rPr>
                        <a:t>Crossed arms </a:t>
                      </a:r>
                      <a:endPar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4824100"/>
                  </a:ext>
                </a:extLst>
              </a:tr>
              <a:tr h="459843">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Leaning</a:t>
                      </a:r>
                      <a:r>
                        <a:rPr lang="en-US" sz="3600" i="0" baseline="0" dirty="0">
                          <a:solidFill>
                            <a:srgbClr val="C00000"/>
                          </a:solidFill>
                          <a:effectLst/>
                          <a:latin typeface="Arial" panose="020B0604020202020204" pitchFamily="34" charset="0"/>
                          <a:ea typeface="Calibri" panose="020F0502020204030204" pitchFamily="34" charset="0"/>
                          <a:cs typeface="Arial" panose="020B0604020202020204" pitchFamily="34" charset="0"/>
                        </a:rPr>
                        <a:t> forward</a:t>
                      </a:r>
                      <a:endPar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Hands in pockets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5913095"/>
                  </a:ext>
                </a:extLst>
              </a:tr>
              <a:tr h="459843">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Eye-to-eye</a:t>
                      </a:r>
                      <a:r>
                        <a:rPr lang="en-US" sz="3600" i="0" baseline="0" dirty="0">
                          <a:solidFill>
                            <a:srgbClr val="C00000"/>
                          </a:solidFill>
                          <a:effectLst/>
                          <a:latin typeface="Arial" panose="020B0604020202020204" pitchFamily="34" charset="0"/>
                          <a:ea typeface="Calibri" panose="020F0502020204030204" pitchFamily="34" charset="0"/>
                          <a:cs typeface="Arial" panose="020B0604020202020204" pitchFamily="34" charset="0"/>
                        </a:rPr>
                        <a:t> level contact</a:t>
                      </a:r>
                      <a:endPar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Slumped shoulders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8712820"/>
                  </a:ext>
                </a:extLst>
              </a:tr>
              <a:tr h="459843">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Standing</a:t>
                      </a:r>
                      <a:r>
                        <a:rPr lang="en-US" sz="3600" i="0" baseline="0" dirty="0">
                          <a:solidFill>
                            <a:srgbClr val="C00000"/>
                          </a:solidFill>
                          <a:effectLst/>
                          <a:latin typeface="Arial" panose="020B0604020202020204" pitchFamily="34" charset="0"/>
                          <a:ea typeface="Calibri" panose="020F0502020204030204" pitchFamily="34" charset="0"/>
                          <a:cs typeface="Arial" panose="020B0604020202020204" pitchFamily="34" charset="0"/>
                        </a:rPr>
                        <a:t> or sitting upright</a:t>
                      </a:r>
                      <a:endPar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rPr>
                        <a:t>Looking down</a:t>
                      </a:r>
                      <a:r>
                        <a:rPr lang="en-US" sz="3600" i="0" baseline="0" dirty="0">
                          <a:solidFill>
                            <a:srgbClr val="C00000"/>
                          </a:solidFill>
                          <a:effectLst/>
                          <a:latin typeface="Arial" panose="020B0604020202020204" pitchFamily="34" charset="0"/>
                          <a:ea typeface="Calibri" panose="020F0502020204030204" pitchFamily="34" charset="0"/>
                          <a:cs typeface="Arial" panose="020B0604020202020204" pitchFamily="34" charset="0"/>
                        </a:rPr>
                        <a:t> or away</a:t>
                      </a:r>
                      <a:endParaRPr lang="en-US" sz="3600" i="0"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1305491"/>
                  </a:ext>
                </a:extLst>
              </a:tr>
            </a:tbl>
          </a:graphicData>
        </a:graphic>
      </p:graphicFrame>
      <p:sp>
        <p:nvSpPr>
          <p:cNvPr id="2" name="Rectangle 1">
            <a:extLst>
              <a:ext uri="{FF2B5EF4-FFF2-40B4-BE49-F238E27FC236}">
                <a16:creationId xmlns:a16="http://schemas.microsoft.com/office/drawing/2014/main" id="{0F6B22DE-CCD1-7549-8288-003D656FC050}"/>
              </a:ext>
            </a:extLst>
          </p:cNvPr>
          <p:cNvSpPr/>
          <p:nvPr/>
        </p:nvSpPr>
        <p:spPr>
          <a:xfrm>
            <a:off x="609600" y="2481943"/>
            <a:ext cx="5486400" cy="223157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D340953-601F-DB48-8C6B-9694B93609A7}"/>
              </a:ext>
            </a:extLst>
          </p:cNvPr>
          <p:cNvSpPr/>
          <p:nvPr/>
        </p:nvSpPr>
        <p:spPr>
          <a:xfrm>
            <a:off x="6153778" y="2460170"/>
            <a:ext cx="5276222" cy="223157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3490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1" nodeType="clickEffect">
                                  <p:stCondLst>
                                    <p:cond delay="0"/>
                                  </p:stCondLst>
                                  <p:childTnLst>
                                    <p:animEffect transition="out" filter="wipe(up)">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Open Posture</a:t>
            </a:r>
          </a:p>
        </p:txBody>
      </p:sp>
      <p:pic>
        <p:nvPicPr>
          <p:cNvPr id="17412" name="Picture 4" descr="Local Police Department Adds Additional Autism Training For Law Enforcement  Officers | WJCT NEWS">
            <a:extLst>
              <a:ext uri="{FF2B5EF4-FFF2-40B4-BE49-F238E27FC236}">
                <a16:creationId xmlns:a16="http://schemas.microsoft.com/office/drawing/2014/main" id="{5CB2F846-E37E-8448-B885-4463D949E3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1803" t="14694" r="16973" b="8979"/>
          <a:stretch/>
        </p:blipFill>
        <p:spPr bwMode="auto">
          <a:xfrm>
            <a:off x="351073" y="1294620"/>
            <a:ext cx="3485523" cy="484004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person talking to a police officer&#10;&#10;Description automatically generated with medium confidence">
            <a:extLst>
              <a:ext uri="{FF2B5EF4-FFF2-40B4-BE49-F238E27FC236}">
                <a16:creationId xmlns:a16="http://schemas.microsoft.com/office/drawing/2014/main" id="{D25A916E-65BB-7242-B50D-6A222967F144}"/>
              </a:ext>
            </a:extLst>
          </p:cNvPr>
          <p:cNvPicPr>
            <a:picLocks noChangeAspect="1"/>
          </p:cNvPicPr>
          <p:nvPr/>
        </p:nvPicPr>
        <p:blipFill>
          <a:blip r:embed="rId4"/>
          <a:stretch>
            <a:fillRect/>
          </a:stretch>
        </p:blipFill>
        <p:spPr>
          <a:xfrm>
            <a:off x="4062335" y="1294620"/>
            <a:ext cx="7778592" cy="3966927"/>
          </a:xfrm>
          <a:prstGeom prst="rect">
            <a:avLst/>
          </a:prstGeom>
        </p:spPr>
      </p:pic>
    </p:spTree>
    <p:extLst>
      <p:ext uri="{BB962C8B-B14F-4D97-AF65-F5344CB8AC3E}">
        <p14:creationId xmlns:p14="http://schemas.microsoft.com/office/powerpoint/2010/main" val="21901836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Hand Gestures</a:t>
            </a:r>
          </a:p>
        </p:txBody>
      </p:sp>
      <p:sp>
        <p:nvSpPr>
          <p:cNvPr id="5" name="Rectangle 4"/>
          <p:cNvSpPr/>
          <p:nvPr/>
        </p:nvSpPr>
        <p:spPr>
          <a:xfrm>
            <a:off x="559293" y="1053714"/>
            <a:ext cx="11052699" cy="4832092"/>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Integrating hand gestures with words can help reinforce the message. Effective hand gestures are done simultaneously with corresponding spoken words and in front of the body.</a:t>
            </a:r>
          </a:p>
          <a:p>
            <a:r>
              <a:rPr lang="en-US" sz="2800" dirty="0">
                <a:solidFill>
                  <a:srgbClr val="1D1347"/>
                </a:solidFill>
                <a:latin typeface="Arial" panose="020B0604020202020204" pitchFamily="34" charset="0"/>
                <a:cs typeface="Arial" panose="020B0604020202020204" pitchFamily="34" charset="0"/>
              </a:rPr>
              <a:t> </a:t>
            </a:r>
          </a:p>
          <a:p>
            <a:pPr marL="5208588" indent="-473075">
              <a:buFont typeface="+mj-lt"/>
              <a:buAutoNum type="alphaLcParenR"/>
            </a:pPr>
            <a:r>
              <a:rPr lang="en-US" sz="2800" dirty="0">
                <a:solidFill>
                  <a:srgbClr val="1D1347"/>
                </a:solidFill>
                <a:latin typeface="Arial" panose="020B0604020202020204" pitchFamily="34" charset="0"/>
                <a:cs typeface="Arial" panose="020B0604020202020204" pitchFamily="34" charset="0"/>
              </a:rPr>
              <a:t>Numbers</a:t>
            </a:r>
          </a:p>
          <a:p>
            <a:pPr marL="5208588" indent="-47307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208588" indent="-473075">
              <a:buFont typeface="+mj-lt"/>
              <a:buAutoNum type="alphaLcParenR"/>
            </a:pPr>
            <a:r>
              <a:rPr lang="en-US" sz="2800" dirty="0">
                <a:solidFill>
                  <a:srgbClr val="1D1347"/>
                </a:solidFill>
                <a:latin typeface="Arial" panose="020B0604020202020204" pitchFamily="34" charset="0"/>
                <a:cs typeface="Arial" panose="020B0604020202020204" pitchFamily="34" charset="0"/>
              </a:rPr>
              <a:t>Sizes</a:t>
            </a:r>
          </a:p>
          <a:p>
            <a:pPr marL="5208588" indent="-47307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208588" indent="-473075">
              <a:buFont typeface="+mj-lt"/>
              <a:buAutoNum type="alphaLcParenR"/>
            </a:pPr>
            <a:r>
              <a:rPr lang="en-US" sz="2800" dirty="0">
                <a:solidFill>
                  <a:srgbClr val="1D1347"/>
                </a:solidFill>
                <a:latin typeface="Arial" panose="020B0604020202020204" pitchFamily="34" charset="0"/>
                <a:cs typeface="Arial" panose="020B0604020202020204" pitchFamily="34" charset="0"/>
              </a:rPr>
              <a:t>Together</a:t>
            </a:r>
          </a:p>
          <a:p>
            <a:pPr marL="5208588" indent="-47307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208588" indent="-473075">
              <a:buFont typeface="+mj-lt"/>
              <a:buAutoNum type="alphaLcParenR"/>
            </a:pPr>
            <a:r>
              <a:rPr lang="en-US" sz="2800" dirty="0">
                <a:solidFill>
                  <a:srgbClr val="1D1347"/>
                </a:solidFill>
                <a:latin typeface="Arial" panose="020B0604020202020204" pitchFamily="34" charset="0"/>
                <a:cs typeface="Arial" panose="020B0604020202020204" pitchFamily="34" charset="0"/>
              </a:rPr>
              <a:t>Pointing</a:t>
            </a:r>
          </a:p>
        </p:txBody>
      </p:sp>
      <p:pic>
        <p:nvPicPr>
          <p:cNvPr id="8194" name="Picture 2" descr="About UPD : University Police Department : Texas State University">
            <a:extLst>
              <a:ext uri="{FF2B5EF4-FFF2-40B4-BE49-F238E27FC236}">
                <a16:creationId xmlns:a16="http://schemas.microsoft.com/office/drawing/2014/main" id="{F08B2BBF-B1F4-E844-B8B3-3C981C9397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907" r="13674" b="9408"/>
          <a:stretch/>
        </p:blipFill>
        <p:spPr bwMode="auto">
          <a:xfrm>
            <a:off x="580007" y="2640564"/>
            <a:ext cx="4374547" cy="3595175"/>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914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Eye Contact</a:t>
            </a:r>
          </a:p>
        </p:txBody>
      </p:sp>
      <p:sp>
        <p:nvSpPr>
          <p:cNvPr id="5" name="Rectangle 4"/>
          <p:cNvSpPr/>
          <p:nvPr/>
        </p:nvSpPr>
        <p:spPr>
          <a:xfrm>
            <a:off x="577049" y="1183350"/>
            <a:ext cx="11034943" cy="4401205"/>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Maintain consistent, but intermittent eye contact while communicating. </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6302375" indent="-322263">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Avoid staring directly staring into the eyes of another person for prolonged periods. </a:t>
            </a:r>
          </a:p>
          <a:p>
            <a:pPr marL="6302375" indent="-322263">
              <a:buClr>
                <a:srgbClr val="C00000"/>
              </a:buClr>
              <a:buSzPct val="125000"/>
            </a:pPr>
            <a:endParaRPr lang="en-US" sz="2800" dirty="0">
              <a:solidFill>
                <a:srgbClr val="1D1347"/>
              </a:solidFill>
              <a:latin typeface="Arial" panose="020B0604020202020204" pitchFamily="34" charset="0"/>
              <a:cs typeface="Arial" panose="020B0604020202020204" pitchFamily="34" charset="0"/>
            </a:endParaRPr>
          </a:p>
          <a:p>
            <a:pPr marL="6302375" indent="-322263">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Remove sunglasses when talking with others. </a:t>
            </a:r>
          </a:p>
        </p:txBody>
      </p:sp>
      <p:pic>
        <p:nvPicPr>
          <p:cNvPr id="3" name="Picture 2" descr="A picture containing person, tree, meal&#10;&#10;Description automatically generated">
            <a:extLst>
              <a:ext uri="{FF2B5EF4-FFF2-40B4-BE49-F238E27FC236}">
                <a16:creationId xmlns:a16="http://schemas.microsoft.com/office/drawing/2014/main" id="{82D5C246-88BA-FC41-ABF9-6E08953820D9}"/>
              </a:ext>
            </a:extLst>
          </p:cNvPr>
          <p:cNvPicPr>
            <a:picLocks noChangeAspect="1"/>
          </p:cNvPicPr>
          <p:nvPr/>
        </p:nvPicPr>
        <p:blipFill rotWithShape="1">
          <a:blip r:embed="rId3"/>
          <a:srcRect t="6583"/>
          <a:stretch/>
        </p:blipFill>
        <p:spPr>
          <a:xfrm>
            <a:off x="577049" y="2395670"/>
            <a:ext cx="5864626" cy="3619772"/>
          </a:xfrm>
          <a:prstGeom prst="rect">
            <a:avLst/>
          </a:prstGeom>
        </p:spPr>
      </p:pic>
    </p:spTree>
    <p:extLst>
      <p:ext uri="{BB962C8B-B14F-4D97-AF65-F5344CB8AC3E}">
        <p14:creationId xmlns:p14="http://schemas.microsoft.com/office/powerpoint/2010/main" val="1215829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Facial Expressions</a:t>
            </a:r>
          </a:p>
        </p:txBody>
      </p:sp>
      <p:sp>
        <p:nvSpPr>
          <p:cNvPr id="5" name="Rectangle 4"/>
          <p:cNvSpPr/>
          <p:nvPr/>
        </p:nvSpPr>
        <p:spPr>
          <a:xfrm>
            <a:off x="568170" y="1155712"/>
            <a:ext cx="11043821" cy="453675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The human face alone can communicate both message and emotion.  Align facial expressions with message being delivered or received.</a:t>
            </a:r>
          </a:p>
          <a:p>
            <a:pPr marL="4346575" indent="-476250">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Smiling </a:t>
            </a:r>
          </a:p>
          <a:p>
            <a:pPr marL="4346575" indent="-476250">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Frowning </a:t>
            </a:r>
          </a:p>
          <a:p>
            <a:pPr marL="4346575" indent="-476250">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Lip biting</a:t>
            </a:r>
          </a:p>
          <a:p>
            <a:pPr marL="4346575" indent="-476250">
              <a:lnSpc>
                <a:spcPct val="150000"/>
              </a:lnSpc>
              <a:buClr>
                <a:schemeClr val="tx1"/>
              </a:buClr>
              <a:buFont typeface="+mj-lt"/>
              <a:buAutoNum type="alphaLcParenR"/>
            </a:pPr>
            <a:r>
              <a:rPr lang="en-US" sz="2800" dirty="0">
                <a:solidFill>
                  <a:srgbClr val="1D1347"/>
                </a:solidFill>
                <a:latin typeface="Arial" panose="020B0604020202020204" pitchFamily="34" charset="0"/>
                <a:cs typeface="Arial" panose="020B0604020202020204" pitchFamily="34" charset="0"/>
              </a:rPr>
              <a:t>Pursed lips</a:t>
            </a:r>
          </a:p>
          <a:p>
            <a:pPr marL="4346575" indent="-476250">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Covering mouth </a:t>
            </a:r>
          </a:p>
        </p:txBody>
      </p:sp>
      <p:pic>
        <p:nvPicPr>
          <p:cNvPr id="8" name="Picture 7" descr="Image result for facial expressions pursed lips">
            <a:extLst>
              <a:ext uri="{FF2B5EF4-FFF2-40B4-BE49-F238E27FC236}">
                <a16:creationId xmlns:a16="http://schemas.microsoft.com/office/drawing/2014/main" id="{723BCE05-2552-4EA9-8C18-E0E76987804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4667"/>
          <a:stretch/>
        </p:blipFill>
        <p:spPr bwMode="auto">
          <a:xfrm>
            <a:off x="788163" y="2715934"/>
            <a:ext cx="2333252" cy="298635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cxnSp>
        <p:nvCxnSpPr>
          <p:cNvPr id="3" name="Straight Arrow Connector 2">
            <a:extLst>
              <a:ext uri="{FF2B5EF4-FFF2-40B4-BE49-F238E27FC236}">
                <a16:creationId xmlns:a16="http://schemas.microsoft.com/office/drawing/2014/main" id="{44164D01-C432-40EE-BC56-0BF41052C1A8}"/>
              </a:ext>
            </a:extLst>
          </p:cNvPr>
          <p:cNvCxnSpPr>
            <a:cxnSpLocks/>
          </p:cNvCxnSpPr>
          <p:nvPr/>
        </p:nvCxnSpPr>
        <p:spPr>
          <a:xfrm flipH="1" flipV="1">
            <a:off x="1969885" y="4209111"/>
            <a:ext cx="2415848" cy="566089"/>
          </a:xfrm>
          <a:prstGeom prst="straightConnector1">
            <a:avLst/>
          </a:prstGeom>
          <a:ln w="38100">
            <a:solidFill>
              <a:srgbClr val="C00000"/>
            </a:solidFill>
            <a:tailEnd type="triangle" w="lg" len="lg"/>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9276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Touch</a:t>
            </a:r>
          </a:p>
        </p:txBody>
      </p:sp>
      <p:sp>
        <p:nvSpPr>
          <p:cNvPr id="5" name="Rectangle 4"/>
          <p:cNvSpPr/>
          <p:nvPr/>
        </p:nvSpPr>
        <p:spPr>
          <a:xfrm>
            <a:off x="5561044" y="1378972"/>
            <a:ext cx="6068701" cy="3970318"/>
          </a:xfrm>
          <a:prstGeom prst="rect">
            <a:avLst/>
          </a:prstGeom>
        </p:spPr>
        <p:txBody>
          <a:bodyPr wrap="square">
            <a:spAutoFit/>
          </a:bodyPr>
          <a:lstStyle/>
          <a:p>
            <a:pPr marL="457200" indent="-4572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When used appropriately and within the bounds of culture, touch can be a powerful communication tool. </a:t>
            </a:r>
          </a:p>
          <a:p>
            <a:pPr marL="457200" indent="-4572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a:buClr>
                <a:srgbClr val="C00000"/>
              </a:buClr>
              <a:buSzPct val="125000"/>
            </a:pPr>
            <a:endParaRPr lang="en-US" sz="28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Can express affection, familiarity, sympathy, and safety.  </a:t>
            </a:r>
            <a:endParaRPr lang="en-US" sz="2800" b="1" dirty="0">
              <a:solidFill>
                <a:srgbClr val="1D1347"/>
              </a:solidFill>
              <a:latin typeface="Arial" panose="020B0604020202020204" pitchFamily="34" charset="0"/>
              <a:cs typeface="Arial" panose="020B0604020202020204" pitchFamily="34" charset="0"/>
            </a:endParaRPr>
          </a:p>
        </p:txBody>
      </p:sp>
      <p:pic>
        <p:nvPicPr>
          <p:cNvPr id="6146" name="Picture 2" descr="Why Obama Is Making His Big Law Enforcement Speech in Camden, New Jersey –  ShotSpotter">
            <a:extLst>
              <a:ext uri="{FF2B5EF4-FFF2-40B4-BE49-F238E27FC236}">
                <a16:creationId xmlns:a16="http://schemas.microsoft.com/office/drawing/2014/main" id="{E4F26AF3-242C-384E-AB68-BBDF665D35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394" y="1508710"/>
            <a:ext cx="5313650" cy="3539431"/>
          </a:xfrm>
          <a:prstGeom prst="rect">
            <a:avLst/>
          </a:prstGeom>
          <a:noFill/>
          <a:effectLst>
            <a:softEdge rad="152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121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749516"/>
            <a:ext cx="12192000" cy="1015663"/>
          </a:xfrm>
          <a:prstGeom prst="rect">
            <a:avLst/>
          </a:prstGeom>
        </p:spPr>
        <p:txBody>
          <a:bodyPr wrap="square">
            <a:spAutoFit/>
          </a:bodyPr>
          <a:lstStyle/>
          <a:p>
            <a:pPr algn="ctr"/>
            <a:r>
              <a:rPr lang="en-US" sz="6000" b="1" dirty="0">
                <a:solidFill>
                  <a:srgbClr val="1D1347"/>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Body Language Exercise</a:t>
            </a:r>
            <a:endParaRPr lang="en-US" sz="6000" b="1" dirty="0">
              <a:solidFill>
                <a:srgbClr val="1D1347"/>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descr="About Us | IADLEST National Certification Program">
            <a:extLst>
              <a:ext uri="{FF2B5EF4-FFF2-40B4-BE49-F238E27FC236}">
                <a16:creationId xmlns:a16="http://schemas.microsoft.com/office/drawing/2014/main" id="{E5401BA6-AA0A-764E-AAE6-D8B82A8697C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333106" y="2207571"/>
            <a:ext cx="3525788" cy="3432559"/>
          </a:xfrm>
          <a:prstGeom prst="rect">
            <a:avLst/>
          </a:prstGeom>
          <a:noFill/>
          <a:ln>
            <a:noFill/>
          </a:ln>
        </p:spPr>
      </p:pic>
    </p:spTree>
    <p:extLst>
      <p:ext uri="{BB962C8B-B14F-4D97-AF65-F5344CB8AC3E}">
        <p14:creationId xmlns:p14="http://schemas.microsoft.com/office/powerpoint/2010/main" val="32973607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Active Listening</a:t>
            </a:r>
          </a:p>
        </p:txBody>
      </p:sp>
      <p:sp>
        <p:nvSpPr>
          <p:cNvPr id="5" name="Rectangle 4"/>
          <p:cNvSpPr/>
          <p:nvPr/>
        </p:nvSpPr>
        <p:spPr>
          <a:xfrm>
            <a:off x="574089" y="556115"/>
            <a:ext cx="11043821" cy="4967642"/>
          </a:xfrm>
          <a:prstGeom prst="rect">
            <a:avLst/>
          </a:prstGeom>
        </p:spPr>
        <p:txBody>
          <a:bodyPr wrap="square">
            <a:spAutoFit/>
          </a:bodyPr>
          <a:lstStyle/>
          <a:p>
            <a:pPr algn="just"/>
            <a:endParaRPr lang="en-US" sz="2800" b="1" dirty="0">
              <a:solidFill>
                <a:srgbClr val="1D1347"/>
              </a:solidFill>
              <a:latin typeface="Arial" panose="020B0604020202020204" pitchFamily="34" charset="0"/>
              <a:cs typeface="Arial" panose="020B0604020202020204" pitchFamily="34" charset="0"/>
            </a:endParaRP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Attending</a:t>
            </a: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Silence </a:t>
            </a: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Paraphrasing</a:t>
            </a: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Mirroring</a:t>
            </a: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Questioning</a:t>
            </a: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Acknowledging </a:t>
            </a:r>
          </a:p>
          <a:p>
            <a:pPr marL="514350" indent="-514350" algn="just">
              <a:lnSpc>
                <a:spcPct val="15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Summarizing</a:t>
            </a:r>
          </a:p>
        </p:txBody>
      </p:sp>
      <p:pic>
        <p:nvPicPr>
          <p:cNvPr id="5122" name="Picture 2" descr="Image result for police listening">
            <a:extLst>
              <a:ext uri="{FF2B5EF4-FFF2-40B4-BE49-F238E27FC236}">
                <a16:creationId xmlns:a16="http://schemas.microsoft.com/office/drawing/2014/main" id="{10EF0C9F-6E1A-4A67-A867-6518806491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0206"/>
          <a:stretch/>
        </p:blipFill>
        <p:spPr bwMode="auto">
          <a:xfrm>
            <a:off x="4362068" y="1557799"/>
            <a:ext cx="6860517" cy="3437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84683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710876"/>
            <a:ext cx="11052699" cy="3970318"/>
          </a:xfrm>
          <a:prstGeom prst="rect">
            <a:avLst/>
          </a:prstGeom>
        </p:spPr>
        <p:txBody>
          <a:bodyPr wrap="square">
            <a:spAutoFit/>
          </a:bodyPr>
          <a:lstStyle/>
          <a:p>
            <a:pPr marL="457200" indent="-457200"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The process of exchanging information between people. </a:t>
            </a:r>
          </a:p>
          <a:p>
            <a:pPr marL="457200" indent="-457200"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 continuous cycle of sending and receiving messages. </a:t>
            </a:r>
          </a:p>
          <a:p>
            <a:pPr marL="457200" indent="-457200"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Includes spoken words, body language and active listening, </a:t>
            </a:r>
          </a:p>
          <a:p>
            <a:pPr marL="457200" indent="-457200" defTabSz="948197">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For officers, effective communication skills can result in more successful and positive outcomes and prevent situations from becoming worse. </a:t>
            </a: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What is communication?</a:t>
            </a:r>
          </a:p>
        </p:txBody>
      </p:sp>
    </p:spTree>
    <p:extLst>
      <p:ext uri="{BB962C8B-B14F-4D97-AF65-F5344CB8AC3E}">
        <p14:creationId xmlns:p14="http://schemas.microsoft.com/office/powerpoint/2010/main" val="166020870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left)">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left)">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Attending &amp; Silence</a:t>
            </a:r>
          </a:p>
        </p:txBody>
      </p:sp>
      <p:sp>
        <p:nvSpPr>
          <p:cNvPr id="5" name="Rectangle 4"/>
          <p:cNvSpPr/>
          <p:nvPr/>
        </p:nvSpPr>
        <p:spPr>
          <a:xfrm>
            <a:off x="568171" y="1340649"/>
            <a:ext cx="11043821" cy="3970318"/>
          </a:xfrm>
          <a:prstGeom prst="rect">
            <a:avLst/>
          </a:prstGeom>
        </p:spPr>
        <p:txBody>
          <a:bodyPr wrap="square">
            <a:spAutoFit/>
          </a:bodyPr>
          <a:lstStyle/>
          <a:p>
            <a:r>
              <a:rPr lang="en-US" sz="2800" b="1" dirty="0">
                <a:solidFill>
                  <a:srgbClr val="C00000"/>
                </a:solidFill>
                <a:latin typeface="Arial" panose="020B0604020202020204" pitchFamily="34" charset="0"/>
                <a:cs typeface="Arial" panose="020B0604020202020204" pitchFamily="34" charset="0"/>
              </a:rPr>
              <a:t>Attending: </a:t>
            </a:r>
            <a:r>
              <a:rPr lang="en-US" sz="2800" dirty="0">
                <a:solidFill>
                  <a:srgbClr val="1D1347"/>
                </a:solidFill>
                <a:latin typeface="Arial" panose="020B0604020202020204" pitchFamily="34" charset="0"/>
                <a:cs typeface="Arial" panose="020B0604020202020204" pitchFamily="34" charset="0"/>
              </a:rPr>
              <a:t>Get comfortable, eliminate distracting behaviors, use an open posture, make eye contact, and use appropriate facial expressions. </a:t>
            </a:r>
          </a:p>
          <a:p>
            <a:pPr marL="514350" indent="-514350">
              <a:buFont typeface="+mj-lt"/>
              <a:buAutoNum type="alphaLcParenR"/>
            </a:pPr>
            <a:endParaRPr lang="en-US" sz="2800" b="1" dirty="0">
              <a:solidFill>
                <a:srgbClr val="1D1347"/>
              </a:solidFill>
              <a:latin typeface="Arial" panose="020B0604020202020204" pitchFamily="34" charset="0"/>
              <a:cs typeface="Arial" panose="020B0604020202020204" pitchFamily="34" charset="0"/>
            </a:endParaRPr>
          </a:p>
          <a:p>
            <a:pPr marL="3948113"/>
            <a:r>
              <a:rPr lang="en-US" sz="2800" b="1" dirty="0">
                <a:solidFill>
                  <a:srgbClr val="C00000"/>
                </a:solidFill>
                <a:latin typeface="Arial" panose="020B0604020202020204" pitchFamily="34" charset="0"/>
                <a:cs typeface="Arial" panose="020B0604020202020204" pitchFamily="34" charset="0"/>
              </a:rPr>
              <a:t>Silence: </a:t>
            </a:r>
            <a:r>
              <a:rPr lang="en-US" sz="2800" dirty="0">
                <a:solidFill>
                  <a:srgbClr val="1D1347"/>
                </a:solidFill>
                <a:latin typeface="Arial" panose="020B0604020202020204" pitchFamily="34" charset="0"/>
                <a:cs typeface="Arial" panose="020B0604020202020204" pitchFamily="34" charset="0"/>
              </a:rPr>
              <a:t>Be patient, do not interrupt and avoid the urge to fill silence with talking. Impactful after a person finishes talking and just before or immediately after making an important point.</a:t>
            </a:r>
          </a:p>
        </p:txBody>
      </p:sp>
      <p:pic>
        <p:nvPicPr>
          <p:cNvPr id="4" name="Picture 2" descr="Responding to Persons with Mental Illness — LEB">
            <a:extLst>
              <a:ext uri="{FF2B5EF4-FFF2-40B4-BE49-F238E27FC236}">
                <a16:creationId xmlns:a16="http://schemas.microsoft.com/office/drawing/2014/main" id="{70B5CC5C-2B87-684E-A529-0357AC23C7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8271"/>
          <a:stretch/>
        </p:blipFill>
        <p:spPr bwMode="auto">
          <a:xfrm>
            <a:off x="580008" y="3082444"/>
            <a:ext cx="3703162" cy="3150405"/>
          </a:xfrm>
          <a:prstGeom prst="rect">
            <a:avLst/>
          </a:prstGeom>
          <a:noFill/>
          <a:effectLst>
            <a:softEdge rad="1143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08292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Active Listening</a:t>
            </a:r>
          </a:p>
        </p:txBody>
      </p:sp>
      <p:sp>
        <p:nvSpPr>
          <p:cNvPr id="5" name="Rectangle 4"/>
          <p:cNvSpPr/>
          <p:nvPr/>
        </p:nvSpPr>
        <p:spPr>
          <a:xfrm>
            <a:off x="574089" y="1420842"/>
            <a:ext cx="11043821" cy="3970318"/>
          </a:xfrm>
          <a:prstGeom prst="rect">
            <a:avLst/>
          </a:prstGeom>
        </p:spPr>
        <p:txBody>
          <a:bodyPr wrap="square">
            <a:spAutoFit/>
          </a:bodyPr>
          <a:lstStyle/>
          <a:p>
            <a:r>
              <a:rPr lang="en-US" sz="2800" b="1" dirty="0">
                <a:solidFill>
                  <a:srgbClr val="C00000"/>
                </a:solidFill>
                <a:latin typeface="Arial" panose="020B0604020202020204" pitchFamily="34" charset="0"/>
                <a:cs typeface="Arial" panose="020B0604020202020204" pitchFamily="34" charset="0"/>
              </a:rPr>
              <a:t>Minimal Encouragers: </a:t>
            </a:r>
            <a:r>
              <a:rPr lang="en-US" sz="2800" dirty="0">
                <a:solidFill>
                  <a:srgbClr val="1D1347"/>
                </a:solidFill>
                <a:latin typeface="Arial" panose="020B0604020202020204" pitchFamily="34" charset="0"/>
                <a:cs typeface="Arial" panose="020B0604020202020204" pitchFamily="34" charset="0"/>
              </a:rPr>
              <a:t>Nod your head affirmatively and say “Okay”, “Uh-huh” or “Please continue.” Do this to encourage the person to keep talking and show an interested in listening. </a:t>
            </a:r>
          </a:p>
          <a:p>
            <a:endParaRPr lang="en-US" sz="2800" dirty="0">
              <a:solidFill>
                <a:srgbClr val="1D1347"/>
              </a:solidFill>
              <a:latin typeface="Arial" panose="020B0604020202020204" pitchFamily="34" charset="0"/>
              <a:cs typeface="Arial" panose="020B0604020202020204" pitchFamily="34" charset="0"/>
            </a:endParaRPr>
          </a:p>
          <a:p>
            <a:pPr marL="4689475"/>
            <a:r>
              <a:rPr lang="en-US" sz="2800" b="1" dirty="0">
                <a:solidFill>
                  <a:srgbClr val="C00000"/>
                </a:solidFill>
                <a:latin typeface="Arial" panose="020B0604020202020204" pitchFamily="34" charset="0"/>
                <a:cs typeface="Arial" panose="020B0604020202020204" pitchFamily="34" charset="0"/>
              </a:rPr>
              <a:t>Paraphrase:</a:t>
            </a:r>
            <a:r>
              <a:rPr lang="en-US" sz="2800" b="1" dirty="0">
                <a:solidFill>
                  <a:srgbClr val="1D1347"/>
                </a:solidFill>
                <a:latin typeface="Arial" panose="020B0604020202020204" pitchFamily="34" charset="0"/>
                <a:cs typeface="Arial" panose="020B0604020202020204" pitchFamily="34" charset="0"/>
              </a:rPr>
              <a:t> </a:t>
            </a:r>
            <a:r>
              <a:rPr lang="en-US" sz="2800" dirty="0">
                <a:solidFill>
                  <a:srgbClr val="1D1347"/>
                </a:solidFill>
                <a:latin typeface="Arial" panose="020B0604020202020204" pitchFamily="34" charset="0"/>
                <a:cs typeface="Arial" panose="020B0604020202020204" pitchFamily="34" charset="0"/>
              </a:rPr>
              <a:t>Summarize what another person said by putting meaning into your own words. Use it to show empathy, build rapport, and clarify information provided.  </a:t>
            </a:r>
          </a:p>
        </p:txBody>
      </p:sp>
      <p:pic>
        <p:nvPicPr>
          <p:cNvPr id="24578" name="Picture 2" descr="What Is a Motion to Revoke Probation? - FindLaw">
            <a:extLst>
              <a:ext uri="{FF2B5EF4-FFF2-40B4-BE49-F238E27FC236}">
                <a16:creationId xmlns:a16="http://schemas.microsoft.com/office/drawing/2014/main" id="{25C33FA9-7B9A-D242-813E-F0F970171B1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066" t="5625" r="25459"/>
          <a:stretch/>
        </p:blipFill>
        <p:spPr bwMode="auto">
          <a:xfrm>
            <a:off x="574089" y="2986653"/>
            <a:ext cx="4471720" cy="3539430"/>
          </a:xfrm>
          <a:prstGeom prst="rect">
            <a:avLst/>
          </a:prstGeom>
          <a:noFill/>
          <a:effectLst>
            <a:softEdge rad="762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34555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Mirroring</a:t>
            </a:r>
          </a:p>
        </p:txBody>
      </p:sp>
      <p:sp>
        <p:nvSpPr>
          <p:cNvPr id="5" name="Rectangle 4"/>
          <p:cNvSpPr/>
          <p:nvPr/>
        </p:nvSpPr>
        <p:spPr>
          <a:xfrm>
            <a:off x="574089" y="1347266"/>
            <a:ext cx="11043821" cy="440120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Repeating the person’s last word or words as a question can be effective for providing feedback and gaining additional information. </a:t>
            </a:r>
          </a:p>
          <a:p>
            <a:r>
              <a:rPr lang="en-US" sz="2800" dirty="0">
                <a:solidFill>
                  <a:srgbClr val="1D1347"/>
                </a:solidFill>
                <a:latin typeface="Arial" panose="020B0604020202020204" pitchFamily="34" charset="0"/>
                <a:cs typeface="Arial" panose="020B0604020202020204" pitchFamily="34" charset="0"/>
              </a:rPr>
              <a:t> </a:t>
            </a:r>
          </a:p>
          <a:p>
            <a:endParaRPr lang="en-US" sz="2800" dirty="0">
              <a:solidFill>
                <a:srgbClr val="1D1347"/>
              </a:solidFill>
              <a:latin typeface="Arial" panose="020B0604020202020204" pitchFamily="34" charset="0"/>
              <a:cs typeface="Arial" panose="020B0604020202020204" pitchFamily="34" charset="0"/>
            </a:endParaRPr>
          </a:p>
          <a:p>
            <a:pPr marL="4810125"/>
            <a:r>
              <a:rPr lang="en-US" sz="2800" dirty="0">
                <a:solidFill>
                  <a:srgbClr val="1D1347"/>
                </a:solidFill>
                <a:latin typeface="Arial" panose="020B0604020202020204" pitchFamily="34" charset="0"/>
                <a:cs typeface="Arial" panose="020B0604020202020204" pitchFamily="34" charset="0"/>
              </a:rPr>
              <a:t>For example, if a person says, </a:t>
            </a:r>
            <a:r>
              <a:rPr lang="en-US" sz="2800" i="1" dirty="0">
                <a:solidFill>
                  <a:srgbClr val="1D1347"/>
                </a:solidFill>
                <a:latin typeface="Arial" panose="020B0604020202020204" pitchFamily="34" charset="0"/>
                <a:cs typeface="Arial" panose="020B0604020202020204" pitchFamily="34" charset="0"/>
              </a:rPr>
              <a:t>“The way he behaves </a:t>
            </a:r>
            <a:r>
              <a:rPr lang="en-US" sz="2800" i="1" u="sng" dirty="0">
                <a:solidFill>
                  <a:srgbClr val="1D1347"/>
                </a:solidFill>
                <a:latin typeface="Arial" panose="020B0604020202020204" pitchFamily="34" charset="0"/>
                <a:cs typeface="Arial" panose="020B0604020202020204" pitchFamily="34" charset="0"/>
              </a:rPr>
              <a:t>makes me cry</a:t>
            </a:r>
            <a:r>
              <a:rPr lang="en-US" sz="2800" i="1" dirty="0">
                <a:solidFill>
                  <a:srgbClr val="1D1347"/>
                </a:solidFill>
                <a:latin typeface="Arial" panose="020B0604020202020204" pitchFamily="34" charset="0"/>
                <a:cs typeface="Arial" panose="020B0604020202020204" pitchFamily="34" charset="0"/>
              </a:rPr>
              <a:t>.” </a:t>
            </a:r>
          </a:p>
          <a:p>
            <a:pPr marL="4810125"/>
            <a:endParaRPr lang="en-US" sz="2800" dirty="0">
              <a:solidFill>
                <a:srgbClr val="1D1347"/>
              </a:solidFill>
              <a:latin typeface="Arial" panose="020B0604020202020204" pitchFamily="34" charset="0"/>
              <a:cs typeface="Arial" panose="020B0604020202020204" pitchFamily="34" charset="0"/>
            </a:endParaRPr>
          </a:p>
          <a:p>
            <a:pPr marL="4810125"/>
            <a:r>
              <a:rPr lang="en-US" sz="2800" dirty="0">
                <a:solidFill>
                  <a:srgbClr val="1D1347"/>
                </a:solidFill>
                <a:latin typeface="Arial" panose="020B0604020202020204" pitchFamily="34" charset="0"/>
                <a:cs typeface="Arial" panose="020B0604020202020204" pitchFamily="34" charset="0"/>
              </a:rPr>
              <a:t>To mirror, what would you say?</a:t>
            </a:r>
          </a:p>
          <a:p>
            <a:pPr marL="4810125"/>
            <a:endParaRPr lang="en-US" sz="2800" dirty="0">
              <a:solidFill>
                <a:srgbClr val="1D1347"/>
              </a:solidFill>
              <a:latin typeface="Arial" panose="020B0604020202020204" pitchFamily="34" charset="0"/>
              <a:cs typeface="Arial" panose="020B0604020202020204" pitchFamily="34" charset="0"/>
            </a:endParaRPr>
          </a:p>
          <a:p>
            <a:pPr marL="4810125"/>
            <a:r>
              <a:rPr lang="en-US" sz="2800" i="1" dirty="0">
                <a:solidFill>
                  <a:srgbClr val="1D1347"/>
                </a:solidFill>
                <a:latin typeface="Arial" panose="020B0604020202020204" pitchFamily="34" charset="0"/>
                <a:cs typeface="Arial" panose="020B0604020202020204" pitchFamily="34" charset="0"/>
              </a:rPr>
              <a:t>“What did he do to </a:t>
            </a:r>
            <a:r>
              <a:rPr lang="en-US" sz="2800" i="1" u="sng" dirty="0">
                <a:solidFill>
                  <a:srgbClr val="1D1347"/>
                </a:solidFill>
                <a:latin typeface="Arial" panose="020B0604020202020204" pitchFamily="34" charset="0"/>
                <a:cs typeface="Arial" panose="020B0604020202020204" pitchFamily="34" charset="0"/>
              </a:rPr>
              <a:t>make you cry</a:t>
            </a:r>
            <a:r>
              <a:rPr lang="en-US" sz="2800" i="1" dirty="0">
                <a:solidFill>
                  <a:srgbClr val="1D1347"/>
                </a:solidFill>
                <a:latin typeface="Arial" panose="020B0604020202020204" pitchFamily="34" charset="0"/>
                <a:cs typeface="Arial" panose="020B0604020202020204" pitchFamily="34" charset="0"/>
              </a:rPr>
              <a:t>?” </a:t>
            </a:r>
          </a:p>
        </p:txBody>
      </p:sp>
      <p:pic>
        <p:nvPicPr>
          <p:cNvPr id="5122" name="Picture 2" descr="Fired, But Fit for Duty: Impunity for bad policing in Oregon -  oregonlive.com">
            <a:extLst>
              <a:ext uri="{FF2B5EF4-FFF2-40B4-BE49-F238E27FC236}">
                <a16:creationId xmlns:a16="http://schemas.microsoft.com/office/drawing/2014/main" id="{892F20FE-5F4A-874B-9FCE-C785B41BD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089" y="2603241"/>
            <a:ext cx="4730790" cy="3258198"/>
          </a:xfrm>
          <a:prstGeom prst="rect">
            <a:avLst/>
          </a:prstGeom>
          <a:noFill/>
          <a:effectLst>
            <a:softEdge rad="155057"/>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60194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left)">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left)">
                                      <p:cBhvr>
                                        <p:cTn id="12" dur="500"/>
                                        <p:tgtEl>
                                          <p:spTgt spid="5">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animEffect transition="in" filter="wipe(left)">
                                      <p:cBhvr>
                                        <p:cTn id="1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Questioning</a:t>
            </a:r>
          </a:p>
        </p:txBody>
      </p:sp>
      <p:sp>
        <p:nvSpPr>
          <p:cNvPr id="5" name="Rectangle 4"/>
          <p:cNvSpPr/>
          <p:nvPr/>
        </p:nvSpPr>
        <p:spPr>
          <a:xfrm>
            <a:off x="565211" y="1443841"/>
            <a:ext cx="11061577" cy="4401205"/>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Conveys an interest in what is being said and helps demonstrate understanding. </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633913" indent="-333375">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Used confirm accuracy of information provided.</a:t>
            </a:r>
          </a:p>
          <a:p>
            <a:pPr marL="4633913" indent="-333375">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633913" indent="-333375">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633913" indent="-333375">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Allows the speaker more freedom to answer and take control of the conversation.</a:t>
            </a:r>
          </a:p>
        </p:txBody>
      </p:sp>
      <p:pic>
        <p:nvPicPr>
          <p:cNvPr id="23556" name="Picture 4" descr="Perspective: Understanding Each Other - New Perspectives on Traditional  Community Policing Ideals — LEB">
            <a:extLst>
              <a:ext uri="{FF2B5EF4-FFF2-40B4-BE49-F238E27FC236}">
                <a16:creationId xmlns:a16="http://schemas.microsoft.com/office/drawing/2014/main" id="{2602779A-A062-ED41-A3AC-8D4F167A9A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968" t="8797" r="9679"/>
          <a:stretch/>
        </p:blipFill>
        <p:spPr bwMode="auto">
          <a:xfrm>
            <a:off x="849086" y="2771192"/>
            <a:ext cx="3933216" cy="3251136"/>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75321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left)">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Acknowledging</a:t>
            </a:r>
          </a:p>
        </p:txBody>
      </p:sp>
      <p:sp>
        <p:nvSpPr>
          <p:cNvPr id="5" name="Rectangle 4"/>
          <p:cNvSpPr/>
          <p:nvPr/>
        </p:nvSpPr>
        <p:spPr>
          <a:xfrm>
            <a:off x="568171" y="1279003"/>
            <a:ext cx="11043821" cy="3970318"/>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Identify emotions communicated by people to demonstrate empathy. </a:t>
            </a:r>
          </a:p>
          <a:p>
            <a:endParaRPr lang="en-US" sz="28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“I see you are angry and have every right to feel that way.”</a:t>
            </a:r>
          </a:p>
          <a:p>
            <a:pPr marL="457200" indent="-457200">
              <a:buClr>
                <a:srgbClr val="C00000"/>
              </a:buClr>
              <a:buSzPct val="125000"/>
              <a:buFont typeface="Arial" panose="020B0604020202020204" pitchFamily="34" charset="0"/>
              <a:buChar char="•"/>
            </a:pPr>
            <a:endParaRPr lang="en-US" sz="2800" i="1"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“I can hear that you are sad. What is making you feel this way?” </a:t>
            </a:r>
          </a:p>
          <a:p>
            <a:pPr marL="457200" indent="-457200">
              <a:buClr>
                <a:srgbClr val="C00000"/>
              </a:buClr>
              <a:buSzPct val="125000"/>
              <a:buFont typeface="Arial" panose="020B0604020202020204" pitchFamily="34" charset="0"/>
              <a:buChar char="•"/>
            </a:pPr>
            <a:endParaRPr lang="en-US" sz="2800" i="1"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“You seem to be feeling [specific emotion.]” </a:t>
            </a:r>
          </a:p>
          <a:p>
            <a:pPr marL="457200" indent="-457200">
              <a:buClr>
                <a:srgbClr val="C00000"/>
              </a:buClr>
              <a:buSzPct val="125000"/>
              <a:buFont typeface="Arial" panose="020B0604020202020204" pitchFamily="34" charset="0"/>
              <a:buChar char="•"/>
            </a:pPr>
            <a:endParaRPr lang="en-US" sz="2800" i="1"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“It seems to me like you feel [specific emotion.]”</a:t>
            </a:r>
          </a:p>
        </p:txBody>
      </p:sp>
    </p:spTree>
    <p:extLst>
      <p:ext uri="{BB962C8B-B14F-4D97-AF65-F5344CB8AC3E}">
        <p14:creationId xmlns:p14="http://schemas.microsoft.com/office/powerpoint/2010/main" val="279375174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left)">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left)">
                                      <p:cBhvr>
                                        <p:cTn id="12" dur="500"/>
                                        <p:tgtEl>
                                          <p:spTgt spid="5">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wipe(left)">
                                      <p:cBhvr>
                                        <p:cTn id="1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“I” Statements</a:t>
            </a:r>
          </a:p>
        </p:txBody>
      </p:sp>
      <p:sp>
        <p:nvSpPr>
          <p:cNvPr id="5" name="Rectangle 4"/>
          <p:cNvSpPr/>
          <p:nvPr/>
        </p:nvSpPr>
        <p:spPr>
          <a:xfrm>
            <a:off x="568171" y="1279003"/>
            <a:ext cx="11043821" cy="3539430"/>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Helps to demonstrate empathy, active listening, and clarifies messages in a non-threatening way. </a:t>
            </a:r>
          </a:p>
          <a:p>
            <a:endParaRPr lang="en-US" sz="28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a:t>
            </a:r>
            <a:r>
              <a:rPr lang="en-US" sz="2800" b="1" i="1" dirty="0">
                <a:solidFill>
                  <a:srgbClr val="C00000"/>
                </a:solidFill>
                <a:latin typeface="Arial" panose="020B0604020202020204" pitchFamily="34" charset="0"/>
                <a:cs typeface="Arial" panose="020B0604020202020204" pitchFamily="34" charset="0"/>
              </a:rPr>
              <a:t>I </a:t>
            </a:r>
            <a:r>
              <a:rPr lang="en-US" sz="2800" i="1" dirty="0">
                <a:solidFill>
                  <a:srgbClr val="1D1347"/>
                </a:solidFill>
                <a:latin typeface="Arial" panose="020B0604020202020204" pitchFamily="34" charset="0"/>
                <a:cs typeface="Arial" panose="020B0604020202020204" pitchFamily="34" charset="0"/>
              </a:rPr>
              <a:t>can see you are upset.” </a:t>
            </a:r>
          </a:p>
          <a:p>
            <a:pPr marL="457200" indent="-457200">
              <a:buClr>
                <a:srgbClr val="C00000"/>
              </a:buClr>
              <a:buSzPct val="125000"/>
              <a:buFont typeface="Arial" panose="020B0604020202020204" pitchFamily="34" charset="0"/>
              <a:buChar char="•"/>
            </a:pPr>
            <a:endParaRPr lang="en-US" sz="2800" i="1"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a:t>
            </a:r>
            <a:r>
              <a:rPr lang="en-US" sz="2800" b="1" i="1" dirty="0">
                <a:solidFill>
                  <a:srgbClr val="C00000"/>
                </a:solidFill>
                <a:latin typeface="Arial" panose="020B0604020202020204" pitchFamily="34" charset="0"/>
                <a:cs typeface="Arial" panose="020B0604020202020204" pitchFamily="34" charset="0"/>
              </a:rPr>
              <a:t>I</a:t>
            </a:r>
            <a:r>
              <a:rPr lang="en-US" sz="2800" i="1" dirty="0">
                <a:solidFill>
                  <a:srgbClr val="1D1347"/>
                </a:solidFill>
                <a:latin typeface="Arial" panose="020B0604020202020204" pitchFamily="34" charset="0"/>
                <a:cs typeface="Arial" panose="020B0604020202020204" pitchFamily="34" charset="0"/>
              </a:rPr>
              <a:t> realize this is not easy, but we need to stay focused.”</a:t>
            </a:r>
          </a:p>
          <a:p>
            <a:pPr marL="457200" indent="-457200">
              <a:buClr>
                <a:srgbClr val="C00000"/>
              </a:buClr>
              <a:buSzPct val="125000"/>
              <a:buFont typeface="Arial" panose="020B0604020202020204" pitchFamily="34" charset="0"/>
              <a:buChar char="•"/>
            </a:pPr>
            <a:endParaRPr lang="en-US" sz="2800" i="1"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a:t>
            </a:r>
            <a:r>
              <a:rPr lang="en-US" sz="2800" b="1" i="1" dirty="0">
                <a:solidFill>
                  <a:srgbClr val="C00000"/>
                </a:solidFill>
                <a:latin typeface="Arial" panose="020B0604020202020204" pitchFamily="34" charset="0"/>
                <a:cs typeface="Arial" panose="020B0604020202020204" pitchFamily="34" charset="0"/>
              </a:rPr>
              <a:t>I </a:t>
            </a:r>
            <a:r>
              <a:rPr lang="en-US" sz="2800" i="1" dirty="0">
                <a:solidFill>
                  <a:srgbClr val="1D1347"/>
                </a:solidFill>
                <a:latin typeface="Arial" panose="020B0604020202020204" pitchFamily="34" charset="0"/>
                <a:cs typeface="Arial" panose="020B0604020202020204" pitchFamily="34" charset="0"/>
              </a:rPr>
              <a:t>am here to help but need to know what happened.”</a:t>
            </a:r>
          </a:p>
        </p:txBody>
      </p:sp>
    </p:spTree>
    <p:extLst>
      <p:ext uri="{BB962C8B-B14F-4D97-AF65-F5344CB8AC3E}">
        <p14:creationId xmlns:p14="http://schemas.microsoft.com/office/powerpoint/2010/main" val="187061196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left)">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left)">
                                      <p:cBhvr>
                                        <p:cTn id="1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Summarizing</a:t>
            </a:r>
          </a:p>
        </p:txBody>
      </p:sp>
      <p:sp>
        <p:nvSpPr>
          <p:cNvPr id="5" name="Rectangle 4"/>
          <p:cNvSpPr/>
          <p:nvPr/>
        </p:nvSpPr>
        <p:spPr>
          <a:xfrm>
            <a:off x="578528" y="1268344"/>
            <a:ext cx="11034944" cy="4321311"/>
          </a:xfrm>
          <a:prstGeom prst="rect">
            <a:avLst/>
          </a:prstGeom>
        </p:spPr>
        <p:txBody>
          <a:bodyPr wrap="square">
            <a:spAutoFit/>
          </a:bodyPr>
          <a:lstStyle/>
          <a:p>
            <a:pPr>
              <a:buClr>
                <a:srgbClr val="C00000"/>
              </a:buClr>
              <a:buSzPct val="125000"/>
            </a:pPr>
            <a:r>
              <a:rPr lang="en-US" sz="2800" dirty="0">
                <a:solidFill>
                  <a:srgbClr val="1D1347"/>
                </a:solidFill>
                <a:latin typeface="Arial" panose="020B0604020202020204" pitchFamily="34" charset="0"/>
                <a:cs typeface="Arial" panose="020B0604020202020204" pitchFamily="34" charset="0"/>
              </a:rPr>
              <a:t>Paraphrasing critical information to ensure people feel heard and acknowledged. Also used to confirm information received is accurate and complete.</a:t>
            </a:r>
          </a:p>
          <a:p>
            <a:pPr marL="342900" indent="-342900">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lnSpc>
                <a:spcPct val="150000"/>
              </a:lnSpc>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“What I heard you say was [x].” </a:t>
            </a:r>
          </a:p>
          <a:p>
            <a:pPr marL="342900" indent="-342900">
              <a:lnSpc>
                <a:spcPct val="150000"/>
              </a:lnSpc>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“Was everything I just repeated accurate?” </a:t>
            </a:r>
          </a:p>
          <a:p>
            <a:pPr marL="342900" indent="-342900">
              <a:lnSpc>
                <a:spcPct val="150000"/>
              </a:lnSpc>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“Is there anything I missed?”</a:t>
            </a:r>
          </a:p>
          <a:p>
            <a:pPr marL="342900" indent="-342900">
              <a:lnSpc>
                <a:spcPct val="150000"/>
              </a:lnSpc>
              <a:buClr>
                <a:srgbClr val="C00000"/>
              </a:buClr>
              <a:buSzPct val="125000"/>
              <a:buFont typeface="Arial" panose="020B0604020202020204" pitchFamily="34" charset="0"/>
              <a:buChar char="•"/>
            </a:pPr>
            <a:r>
              <a:rPr lang="en-US" sz="2800" i="1" dirty="0">
                <a:solidFill>
                  <a:srgbClr val="1D1347"/>
                </a:solidFill>
                <a:latin typeface="Arial" panose="020B0604020202020204" pitchFamily="34" charset="0"/>
                <a:cs typeface="Arial" panose="020B0604020202020204" pitchFamily="34" charset="0"/>
              </a:rPr>
              <a:t>“Do I need to add anything?”</a:t>
            </a:r>
          </a:p>
        </p:txBody>
      </p:sp>
    </p:spTree>
    <p:extLst>
      <p:ext uri="{BB962C8B-B14F-4D97-AF65-F5344CB8AC3E}">
        <p14:creationId xmlns:p14="http://schemas.microsoft.com/office/powerpoint/2010/main" val="330751468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left)">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left)">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wipe(left)">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7E39AD-93AE-FA49-BB04-E5B14D250FA4}"/>
              </a:ext>
            </a:extLst>
          </p:cNvPr>
          <p:cNvSpPr/>
          <p:nvPr/>
        </p:nvSpPr>
        <p:spPr>
          <a:xfrm>
            <a:off x="4554788" y="3244334"/>
            <a:ext cx="3206712" cy="369332"/>
          </a:xfrm>
          <a:prstGeom prst="rect">
            <a:avLst/>
          </a:prstGeom>
        </p:spPr>
        <p:txBody>
          <a:bodyPr wrap="none">
            <a:spAutoFit/>
          </a:bodyPr>
          <a:lstStyle/>
          <a:p>
            <a:r>
              <a:rPr lang="en-US" dirty="0">
                <a:solidFill>
                  <a:srgbClr val="FFFFFF"/>
                </a:solidFill>
                <a:latin typeface="YouTube Noto"/>
                <a:hlinkClick r:id="rId3"/>
              </a:rPr>
              <a:t>https://youtu.be/0dV4FvXmjM4</a:t>
            </a:r>
            <a:endParaRPr lang="en-US" dirty="0"/>
          </a:p>
        </p:txBody>
      </p:sp>
      <p:pic>
        <p:nvPicPr>
          <p:cNvPr id="3" name="Picture 2" descr="A person standing on a red carpet&#10;&#10;Description automatically generated with medium confidence">
            <a:hlinkClick r:id="rId4"/>
            <a:extLst>
              <a:ext uri="{FF2B5EF4-FFF2-40B4-BE49-F238E27FC236}">
                <a16:creationId xmlns:a16="http://schemas.microsoft.com/office/drawing/2014/main" id="{7B7EDB97-D771-0B4F-89F7-C67579DD2363}"/>
              </a:ext>
            </a:extLst>
          </p:cNvPr>
          <p:cNvPicPr>
            <a:picLocks noChangeAspect="1"/>
          </p:cNvPicPr>
          <p:nvPr/>
        </p:nvPicPr>
        <p:blipFill rotWithShape="1">
          <a:blip r:embed="rId5"/>
          <a:srcRect t="7817"/>
          <a:stretch/>
        </p:blipFill>
        <p:spPr>
          <a:xfrm>
            <a:off x="0" y="0"/>
            <a:ext cx="12192000" cy="6858000"/>
          </a:xfrm>
          <a:prstGeom prst="rect">
            <a:avLst/>
          </a:prstGeom>
        </p:spPr>
      </p:pic>
    </p:spTree>
    <p:extLst>
      <p:ext uri="{BB962C8B-B14F-4D97-AF65-F5344CB8AC3E}">
        <p14:creationId xmlns:p14="http://schemas.microsoft.com/office/powerpoint/2010/main" val="264480333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8528" y="968161"/>
            <a:ext cx="11034943" cy="3293209"/>
          </a:xfrm>
          <a:prstGeom prst="rect">
            <a:avLst/>
          </a:prstGeom>
        </p:spPr>
        <p:txBody>
          <a:bodyPr wrap="square">
            <a:spAutoFit/>
          </a:bodyPr>
          <a:lstStyle/>
          <a:p>
            <a:pPr algn="ctr"/>
            <a:r>
              <a:rPr lang="en-US" sz="4800" i="1" dirty="0">
                <a:solidFill>
                  <a:srgbClr val="232E63"/>
                </a:solidFill>
                <a:latin typeface="Arial" panose="020B0604020202020204" pitchFamily="34" charset="0"/>
                <a:cs typeface="Arial" panose="020B0604020202020204" pitchFamily="34" charset="0"/>
              </a:rPr>
              <a:t>"The single biggest problem in communication is the illusion that it has taken place."</a:t>
            </a:r>
          </a:p>
          <a:p>
            <a:pPr algn="ctr"/>
            <a:r>
              <a:rPr lang="en-US" sz="3200" dirty="0">
                <a:solidFill>
                  <a:srgbClr val="232E63"/>
                </a:solidFill>
                <a:latin typeface="Arial" panose="020B0604020202020204" pitchFamily="34" charset="0"/>
                <a:cs typeface="Arial" panose="020B0604020202020204" pitchFamily="34" charset="0"/>
              </a:rPr>
              <a:t> </a:t>
            </a:r>
          </a:p>
          <a:p>
            <a:pPr algn="ctr"/>
            <a:r>
              <a:rPr lang="en-US" sz="3200" dirty="0">
                <a:solidFill>
                  <a:srgbClr val="232E63"/>
                </a:solidFill>
                <a:latin typeface="Arial" panose="020B0604020202020204" pitchFamily="34" charset="0"/>
                <a:cs typeface="Arial" panose="020B0604020202020204" pitchFamily="34" charset="0"/>
              </a:rPr>
              <a:t> - George Bernard Shaw</a:t>
            </a:r>
          </a:p>
        </p:txBody>
      </p:sp>
    </p:spTree>
    <p:extLst>
      <p:ext uri="{BB962C8B-B14F-4D97-AF65-F5344CB8AC3E}">
        <p14:creationId xmlns:p14="http://schemas.microsoft.com/office/powerpoint/2010/main" val="218961952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3095"/>
          <a:stretch/>
        </p:blipFill>
        <p:spPr>
          <a:xfrm>
            <a:off x="626534" y="837951"/>
            <a:ext cx="5096933" cy="5864964"/>
          </a:xfrm>
          <a:prstGeom prst="rect">
            <a:avLst/>
          </a:prstGeom>
        </p:spPr>
      </p:pic>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Communication Barriers</a:t>
            </a:r>
          </a:p>
        </p:txBody>
      </p:sp>
      <p:sp>
        <p:nvSpPr>
          <p:cNvPr id="5" name="Rectangle 4"/>
          <p:cNvSpPr/>
          <p:nvPr/>
        </p:nvSpPr>
        <p:spPr>
          <a:xfrm>
            <a:off x="4823499" y="1606230"/>
            <a:ext cx="5353434" cy="4832092"/>
          </a:xfrm>
          <a:prstGeom prst="rect">
            <a:avLst/>
          </a:prstGeom>
        </p:spPr>
        <p:txBody>
          <a:bodyPr wrap="square">
            <a:spAutoFit/>
          </a:bodyPr>
          <a:lstStyle/>
          <a:p>
            <a:pPr marL="457200" indent="-45720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Appearance</a:t>
            </a:r>
          </a:p>
          <a:p>
            <a:pPr marL="457200" indent="-45720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Physical obstacles</a:t>
            </a:r>
          </a:p>
          <a:p>
            <a:pPr marL="457200" indent="-45720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External distractions</a:t>
            </a:r>
          </a:p>
          <a:p>
            <a:pPr marL="457200" indent="-45720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Internal distractions</a:t>
            </a:r>
          </a:p>
          <a:p>
            <a:pPr marL="457200" indent="-45720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Not showing empathy </a:t>
            </a:r>
          </a:p>
          <a:p>
            <a:pPr marL="457200" indent="-45720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Bias</a:t>
            </a:r>
          </a:p>
        </p:txBody>
      </p:sp>
    </p:spTree>
    <p:extLst>
      <p:ext uri="{BB962C8B-B14F-4D97-AF65-F5344CB8AC3E}">
        <p14:creationId xmlns:p14="http://schemas.microsoft.com/office/powerpoint/2010/main" val="290431829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left)">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left)">
                                      <p:cBhvr>
                                        <p:cTn id="17" dur="500"/>
                                        <p:tgtEl>
                                          <p:spTgt spid="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8" end="8"/>
                                            </p:txEl>
                                          </p:spTgt>
                                        </p:tgtEl>
                                        <p:attrNameLst>
                                          <p:attrName>style.visibility</p:attrName>
                                        </p:attrNameLst>
                                      </p:cBhvr>
                                      <p:to>
                                        <p:strVal val="visible"/>
                                      </p:to>
                                    </p:set>
                                    <p:animEffect transition="in" filter="wipe(left)">
                                      <p:cBhvr>
                                        <p:cTn id="22" dur="500"/>
                                        <p:tgtEl>
                                          <p:spTgt spid="5">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animEffect transition="in" filter="wipe(left)">
                                      <p:cBhvr>
                                        <p:cTn id="2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171" y="1081213"/>
            <a:ext cx="11043821" cy="5262979"/>
          </a:xfrm>
          <a:prstGeom prst="rect">
            <a:avLst/>
          </a:prstGeom>
        </p:spPr>
        <p:txBody>
          <a:bodyPr wrap="square">
            <a:spAutoFit/>
          </a:bodyPr>
          <a:lstStyle/>
          <a:p>
            <a:pPr marL="457200" indent="-457200">
              <a:buFont typeface="+mj-lt"/>
              <a:buAutoNum type="arabicPeriod"/>
            </a:pPr>
            <a:r>
              <a:rPr lang="en-US" sz="2400" dirty="0">
                <a:solidFill>
                  <a:srgbClr val="1D1347"/>
                </a:solidFill>
                <a:latin typeface="Arial" panose="020B0604020202020204" pitchFamily="34" charset="0"/>
                <a:cs typeface="Arial" panose="020B0604020202020204" pitchFamily="34" charset="0"/>
              </a:rPr>
              <a:t>Differentiate between the five emotional intelligence components and explain how they apply to effective communication. </a:t>
            </a:r>
          </a:p>
          <a:p>
            <a:pPr marL="457200" indent="-457200">
              <a:buFont typeface="+mj-lt"/>
              <a:buAutoNum type="arabicPeriod"/>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eriod"/>
            </a:pPr>
            <a:r>
              <a:rPr lang="en-US" sz="2400" dirty="0">
                <a:solidFill>
                  <a:srgbClr val="1D1347"/>
                </a:solidFill>
                <a:latin typeface="Arial" panose="020B0604020202020204" pitchFamily="34" charset="0"/>
                <a:cs typeface="Arial" panose="020B0604020202020204" pitchFamily="34" charset="0"/>
              </a:rPr>
              <a:t>Compare and contrast the four (4) DISC personality styles and explain how they apply to effective communication. </a:t>
            </a:r>
          </a:p>
          <a:p>
            <a:pPr marL="457200" indent="-457200">
              <a:buFont typeface="+mj-lt"/>
              <a:buAutoNum type="arabicPeriod"/>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eriod"/>
            </a:pPr>
            <a:r>
              <a:rPr lang="en-US" sz="2400" dirty="0">
                <a:solidFill>
                  <a:srgbClr val="1D1347"/>
                </a:solidFill>
                <a:latin typeface="Arial" panose="020B0604020202020204" pitchFamily="34" charset="0"/>
                <a:cs typeface="Arial" panose="020B0604020202020204" pitchFamily="34" charset="0"/>
              </a:rPr>
              <a:t>Demonstrate best practices for effective communication to include the following: </a:t>
            </a:r>
          </a:p>
          <a:p>
            <a:endParaRPr lang="en-US" sz="2400" dirty="0">
              <a:solidFill>
                <a:srgbClr val="1D1347"/>
              </a:solidFill>
              <a:latin typeface="Arial" panose="020B0604020202020204" pitchFamily="34" charset="0"/>
              <a:cs typeface="Arial" panose="020B0604020202020204" pitchFamily="34" charset="0"/>
            </a:endParaRPr>
          </a:p>
          <a:p>
            <a:pPr marL="917575"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Proxemics</a:t>
            </a:r>
          </a:p>
          <a:p>
            <a:pPr marL="917575" indent="-457200">
              <a:buAutoNum type="alphaLcParenR"/>
            </a:pPr>
            <a:r>
              <a:rPr lang="en-US" sz="2400" dirty="0">
                <a:solidFill>
                  <a:srgbClr val="1D1347"/>
                </a:solidFill>
                <a:latin typeface="Arial" panose="020B0604020202020204" pitchFamily="34" charset="0"/>
                <a:cs typeface="Arial" panose="020B0604020202020204" pitchFamily="34" charset="0"/>
              </a:rPr>
              <a:t>Paralanguage</a:t>
            </a:r>
          </a:p>
          <a:p>
            <a:pPr marL="917575" indent="-457200">
              <a:buAutoNum type="alphaLcParenR"/>
            </a:pPr>
            <a:r>
              <a:rPr lang="en-US" sz="2400" dirty="0">
                <a:solidFill>
                  <a:srgbClr val="1D1347"/>
                </a:solidFill>
                <a:latin typeface="Arial" panose="020B0604020202020204" pitchFamily="34" charset="0"/>
                <a:cs typeface="Arial" panose="020B0604020202020204" pitchFamily="34" charset="0"/>
              </a:rPr>
              <a:t>Body language</a:t>
            </a:r>
          </a:p>
          <a:p>
            <a:pPr marL="917575" indent="-457200">
              <a:buAutoNum type="alphaLcParenR"/>
            </a:pPr>
            <a:r>
              <a:rPr lang="en-US" sz="2400" dirty="0">
                <a:solidFill>
                  <a:srgbClr val="1D1347"/>
                </a:solidFill>
                <a:latin typeface="Arial" panose="020B0604020202020204" pitchFamily="34" charset="0"/>
                <a:cs typeface="Arial" panose="020B0604020202020204" pitchFamily="34" charset="0"/>
              </a:rPr>
              <a:t>Active listening</a:t>
            </a:r>
          </a:p>
          <a:p>
            <a:endParaRPr lang="en-US" sz="2400" dirty="0">
              <a:solidFill>
                <a:srgbClr val="1D1347"/>
              </a:solidFill>
              <a:latin typeface="Arial" panose="020B0604020202020204" pitchFamily="34" charset="0"/>
              <a:cs typeface="Arial" panose="020B0604020202020204" pitchFamily="34" charset="0"/>
            </a:endParaRP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228355836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left)">
                                      <p:cBhvr>
                                        <p:cTn id="12" dur="500"/>
                                        <p:tgtEl>
                                          <p:spTgt spid="3">
                                            <p:txEl>
                                              <p:pRg st="4" end="4"/>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left)">
                                      <p:cBhvr>
                                        <p:cTn id="15" dur="500"/>
                                        <p:tgtEl>
                                          <p:spTgt spid="3">
                                            <p:txEl>
                                              <p:pRg st="6" end="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wipe(left)">
                                      <p:cBhvr>
                                        <p:cTn id="20" dur="500"/>
                                        <p:tgtEl>
                                          <p:spTgt spid="3">
                                            <p:txEl>
                                              <p:pRg st="7" end="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left)">
                                      <p:cBhvr>
                                        <p:cTn id="25" dur="500"/>
                                        <p:tgtEl>
                                          <p:spTgt spid="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wipe(left)">
                                      <p:cBhvr>
                                        <p:cTn id="3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42011" t="9886"/>
          <a:stretch/>
        </p:blipFill>
        <p:spPr>
          <a:xfrm>
            <a:off x="4462505" y="1142227"/>
            <a:ext cx="3668886" cy="5701492"/>
          </a:xfrm>
          <a:prstGeom prst="rect">
            <a:avLst/>
          </a:prstGeom>
        </p:spPr>
      </p:pic>
      <p:sp>
        <p:nvSpPr>
          <p:cNvPr id="5" name="Rectangle 4"/>
          <p:cNvSpPr/>
          <p:nvPr/>
        </p:nvSpPr>
        <p:spPr>
          <a:xfrm>
            <a:off x="1175361" y="1443841"/>
            <a:ext cx="3668886" cy="3970318"/>
          </a:xfrm>
          <a:prstGeom prst="rect">
            <a:avLst/>
          </a:prstGeom>
        </p:spPr>
        <p:txBody>
          <a:bodyPr wrap="square">
            <a:spAutoFit/>
          </a:bodyPr>
          <a:lstStyle/>
          <a:p>
            <a:pPr marL="514350" indent="-514350" algn="just">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Profanity</a:t>
            </a:r>
          </a:p>
          <a:p>
            <a:pPr marL="514350" indent="-514350" algn="just">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Ambiguity</a:t>
            </a:r>
          </a:p>
          <a:p>
            <a:pPr marL="514350" indent="-514350" algn="just">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Oversimplifying</a:t>
            </a:r>
          </a:p>
          <a:p>
            <a:pPr marL="514350" indent="-514350" algn="just">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Interrupting</a:t>
            </a:r>
          </a:p>
          <a:p>
            <a:pPr marL="514350" indent="-514350" algn="just">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Predicting</a:t>
            </a:r>
          </a:p>
        </p:txBody>
      </p:sp>
      <p:sp>
        <p:nvSpPr>
          <p:cNvPr id="8" name="Title 1">
            <a:extLst>
              <a:ext uri="{FF2B5EF4-FFF2-40B4-BE49-F238E27FC236}">
                <a16:creationId xmlns:a16="http://schemas.microsoft.com/office/drawing/2014/main" id="{DA5AC673-495F-40B3-97DA-C6E17C329C6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Communication Barriers</a:t>
            </a:r>
          </a:p>
        </p:txBody>
      </p:sp>
      <p:sp>
        <p:nvSpPr>
          <p:cNvPr id="6" name="Rectangle 5">
            <a:extLst>
              <a:ext uri="{FF2B5EF4-FFF2-40B4-BE49-F238E27FC236}">
                <a16:creationId xmlns:a16="http://schemas.microsoft.com/office/drawing/2014/main" id="{44379EF7-4050-B94C-9AEE-38245E9EA24A}"/>
              </a:ext>
            </a:extLst>
          </p:cNvPr>
          <p:cNvSpPr/>
          <p:nvPr/>
        </p:nvSpPr>
        <p:spPr>
          <a:xfrm>
            <a:off x="7347755" y="1443841"/>
            <a:ext cx="4539445" cy="3108543"/>
          </a:xfrm>
          <a:prstGeom prst="rect">
            <a:avLst/>
          </a:prstGeom>
        </p:spPr>
        <p:txBody>
          <a:bodyPr wrap="square">
            <a:spAutoFit/>
          </a:bodyPr>
          <a:lstStyle/>
          <a:p>
            <a:pPr marL="693738" indent="-677863" algn="just">
              <a:buFont typeface="+mj-lt"/>
              <a:buAutoNum type="alphaLcParenR" startAt="12"/>
            </a:pPr>
            <a:r>
              <a:rPr lang="en-US" sz="2800" dirty="0">
                <a:solidFill>
                  <a:srgbClr val="1D1347"/>
                </a:solidFill>
                <a:latin typeface="Arial" panose="020B0604020202020204" pitchFamily="34" charset="0"/>
                <a:cs typeface="Arial" panose="020B0604020202020204" pitchFamily="34" charset="0"/>
              </a:rPr>
              <a:t>No feedback</a:t>
            </a:r>
          </a:p>
          <a:p>
            <a:pPr marL="693738" indent="-677863" algn="just">
              <a:buFont typeface="+mj-lt"/>
              <a:buAutoNum type="alphaLcParenR" startAt="12"/>
            </a:pPr>
            <a:endParaRPr lang="en-US" sz="2800" dirty="0">
              <a:solidFill>
                <a:srgbClr val="1D1347"/>
              </a:solidFill>
              <a:latin typeface="Arial" panose="020B0604020202020204" pitchFamily="34" charset="0"/>
              <a:cs typeface="Arial" panose="020B0604020202020204" pitchFamily="34" charset="0"/>
            </a:endParaRPr>
          </a:p>
          <a:p>
            <a:pPr marL="693738" indent="-677863" algn="just">
              <a:buFont typeface="+mj-lt"/>
              <a:buAutoNum type="alphaLcParenR" startAt="12"/>
            </a:pPr>
            <a:r>
              <a:rPr lang="en-US" sz="2800" dirty="0">
                <a:solidFill>
                  <a:srgbClr val="1D1347"/>
                </a:solidFill>
                <a:latin typeface="Arial" panose="020B0604020202020204" pitchFamily="34" charset="0"/>
                <a:cs typeface="Arial" panose="020B0604020202020204" pitchFamily="34" charset="0"/>
              </a:rPr>
              <a:t>Sarcasm/Demeaning</a:t>
            </a:r>
          </a:p>
          <a:p>
            <a:pPr marL="693738" indent="-677863" algn="just">
              <a:buFont typeface="+mj-lt"/>
              <a:buAutoNum type="alphaLcParenR" startAt="12"/>
            </a:pPr>
            <a:endParaRPr lang="en-US" sz="2800" dirty="0">
              <a:solidFill>
                <a:srgbClr val="1D1347"/>
              </a:solidFill>
              <a:latin typeface="Arial" panose="020B0604020202020204" pitchFamily="34" charset="0"/>
              <a:cs typeface="Arial" panose="020B0604020202020204" pitchFamily="34" charset="0"/>
            </a:endParaRPr>
          </a:p>
          <a:p>
            <a:pPr marL="693738" indent="-677863" algn="just">
              <a:buFont typeface="+mj-lt"/>
              <a:buAutoNum type="alphaLcParenR" startAt="12"/>
            </a:pPr>
            <a:r>
              <a:rPr lang="en-US" sz="2800" dirty="0">
                <a:solidFill>
                  <a:srgbClr val="1D1347"/>
                </a:solidFill>
                <a:latin typeface="Arial" panose="020B0604020202020204" pitchFamily="34" charset="0"/>
                <a:cs typeface="Arial" panose="020B0604020202020204" pitchFamily="34" charset="0"/>
              </a:rPr>
              <a:t>Loaded words</a:t>
            </a:r>
          </a:p>
          <a:p>
            <a:pPr marL="693738" indent="-677863" algn="just">
              <a:buFont typeface="+mj-lt"/>
              <a:buAutoNum type="alphaLcParenR" startAt="12"/>
            </a:pPr>
            <a:endParaRPr lang="en-US" sz="2800" dirty="0">
              <a:solidFill>
                <a:srgbClr val="1D1347"/>
              </a:solidFill>
              <a:latin typeface="Arial" panose="020B0604020202020204" pitchFamily="34" charset="0"/>
              <a:cs typeface="Arial" panose="020B0604020202020204" pitchFamily="34" charset="0"/>
            </a:endParaRPr>
          </a:p>
          <a:p>
            <a:pPr marL="693738" indent="-677863" algn="just">
              <a:buFont typeface="+mj-lt"/>
              <a:buAutoNum type="alphaLcParenR" startAt="12"/>
            </a:pPr>
            <a:r>
              <a:rPr lang="en-US" sz="2800" dirty="0">
                <a:solidFill>
                  <a:srgbClr val="1D1347"/>
                </a:solidFill>
                <a:latin typeface="Arial" panose="020B0604020202020204" pitchFamily="34" charset="0"/>
                <a:cs typeface="Arial" panose="020B0604020202020204" pitchFamily="34" charset="0"/>
              </a:rPr>
              <a:t>“You” statements</a:t>
            </a:r>
          </a:p>
        </p:txBody>
      </p:sp>
    </p:spTree>
    <p:extLst>
      <p:ext uri="{BB962C8B-B14F-4D97-AF65-F5344CB8AC3E}">
        <p14:creationId xmlns:p14="http://schemas.microsoft.com/office/powerpoint/2010/main" val="188204062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left)">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left)">
                                      <p:cBhvr>
                                        <p:cTn id="17" dur="500"/>
                                        <p:tgtEl>
                                          <p:spTgt spid="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8" end="8"/>
                                            </p:txEl>
                                          </p:spTgt>
                                        </p:tgtEl>
                                        <p:attrNameLst>
                                          <p:attrName>style.visibility</p:attrName>
                                        </p:attrNameLst>
                                      </p:cBhvr>
                                      <p:to>
                                        <p:strVal val="visible"/>
                                      </p:to>
                                    </p:set>
                                    <p:animEffect transition="in" filter="wipe(left)">
                                      <p:cBhvr>
                                        <p:cTn id="22" dur="500"/>
                                        <p:tgtEl>
                                          <p:spTgt spid="5">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wipe(left)">
                                      <p:cBhvr>
                                        <p:cTn id="32" dur="500"/>
                                        <p:tgtEl>
                                          <p:spTgt spid="6">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wipe(left)">
                                      <p:cBhvr>
                                        <p:cTn id="37" dur="500"/>
                                        <p:tgtEl>
                                          <p:spTgt spid="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wipe(left)">
                                      <p:cBhvr>
                                        <p:cTn id="4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68171" y="1165158"/>
            <a:ext cx="11043821" cy="4401205"/>
          </a:xfrm>
          <a:prstGeom prst="rect">
            <a:avLst/>
          </a:prstGeom>
        </p:spPr>
        <p:txBody>
          <a:bodyPr wrap="square">
            <a:spAutoFit/>
          </a:bodyPr>
          <a:lstStyle/>
          <a:p>
            <a:pPr algn="just">
              <a:lnSpc>
                <a:spcPct val="200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t>
            </a:r>
            <a:r>
              <a:rPr lang="en-US" sz="2800" b="1" dirty="0">
                <a:solidFill>
                  <a:srgbClr val="1D1347"/>
                </a:solidFill>
                <a:latin typeface="Arial" panose="020B0604020202020204" pitchFamily="34" charset="0"/>
                <a:ea typeface="Calibri" panose="020F0502020204030204" pitchFamily="34" charset="0"/>
                <a:cs typeface="Arial" panose="020B0604020202020204" pitchFamily="34" charset="0"/>
              </a:rPr>
              <a:t>You</a:t>
            </a: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 need to calm down right now."</a:t>
            </a:r>
          </a:p>
          <a:p>
            <a:pPr algn="just">
              <a:lnSpc>
                <a:spcPct val="200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t>
            </a:r>
            <a:r>
              <a:rPr lang="en-US" sz="2800" b="1" dirty="0">
                <a:solidFill>
                  <a:srgbClr val="1D1347"/>
                </a:solidFill>
                <a:latin typeface="Arial" panose="020B0604020202020204" pitchFamily="34" charset="0"/>
                <a:ea typeface="Calibri" panose="020F0502020204030204" pitchFamily="34" charset="0"/>
                <a:cs typeface="Arial" panose="020B0604020202020204" pitchFamily="34" charset="0"/>
              </a:rPr>
              <a:t>You</a:t>
            </a: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 are not listening to my instructions." </a:t>
            </a:r>
          </a:p>
          <a:p>
            <a:pPr algn="just">
              <a:lnSpc>
                <a:spcPct val="200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t>
            </a:r>
            <a:r>
              <a:rPr lang="en-US" sz="2800" b="1" dirty="0">
                <a:solidFill>
                  <a:srgbClr val="1D1347"/>
                </a:solidFill>
                <a:latin typeface="Arial" panose="020B0604020202020204" pitchFamily="34" charset="0"/>
                <a:ea typeface="Calibri" panose="020F0502020204030204" pitchFamily="34" charset="0"/>
                <a:cs typeface="Arial" panose="020B0604020202020204" pitchFamily="34" charset="0"/>
              </a:rPr>
              <a:t>You</a:t>
            </a: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 need to stop being difficult and cooperate.” </a:t>
            </a:r>
          </a:p>
          <a:p>
            <a:pPr algn="just">
              <a:lnSpc>
                <a:spcPct val="200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t>
            </a:r>
            <a:r>
              <a:rPr lang="en-US" sz="2800" b="1" dirty="0">
                <a:solidFill>
                  <a:srgbClr val="1D1347"/>
                </a:solidFill>
                <a:latin typeface="Arial" panose="020B0604020202020204" pitchFamily="34" charset="0"/>
                <a:ea typeface="Calibri" panose="020F0502020204030204" pitchFamily="34" charset="0"/>
                <a:cs typeface="Arial" panose="020B0604020202020204" pitchFamily="34" charset="0"/>
              </a:rPr>
              <a:t>You</a:t>
            </a: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 really screwed that up."</a:t>
            </a:r>
          </a:p>
          <a:p>
            <a:pPr algn="just">
              <a:lnSpc>
                <a:spcPct val="200000"/>
              </a:lnSpc>
            </a:pP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a:t>
            </a:r>
            <a:r>
              <a:rPr lang="en-US" sz="2800" b="1" dirty="0">
                <a:solidFill>
                  <a:srgbClr val="1D1347"/>
                </a:solidFill>
                <a:latin typeface="Arial" panose="020B0604020202020204" pitchFamily="34" charset="0"/>
                <a:ea typeface="Calibri" panose="020F0502020204030204" pitchFamily="34" charset="0"/>
                <a:cs typeface="Arial" panose="020B0604020202020204" pitchFamily="34" charset="0"/>
              </a:rPr>
              <a:t>Your</a:t>
            </a: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 actions were reckless and unsafe." </a:t>
            </a:r>
          </a:p>
        </p:txBody>
      </p:sp>
      <p:sp>
        <p:nvSpPr>
          <p:cNvPr id="6" name="Title 1">
            <a:extLst>
              <a:ext uri="{FF2B5EF4-FFF2-40B4-BE49-F238E27FC236}">
                <a16:creationId xmlns:a16="http://schemas.microsoft.com/office/drawing/2014/main" id="{E4547CEB-0380-4777-9A3D-69A22493CC6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Re-Phrase</a:t>
            </a:r>
          </a:p>
        </p:txBody>
      </p:sp>
    </p:spTree>
    <p:extLst>
      <p:ext uri="{BB962C8B-B14F-4D97-AF65-F5344CB8AC3E}">
        <p14:creationId xmlns:p14="http://schemas.microsoft.com/office/powerpoint/2010/main" val="428549466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left)">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left)">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wipe(left)">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wipe(left)">
                                      <p:cBhvr>
                                        <p:cTn id="2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police communication">
            <a:extLst>
              <a:ext uri="{FF2B5EF4-FFF2-40B4-BE49-F238E27FC236}">
                <a16:creationId xmlns:a16="http://schemas.microsoft.com/office/drawing/2014/main" id="{87993ABE-8256-424D-81B9-EBCA7CDE02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942" y="1695521"/>
            <a:ext cx="5218177" cy="36237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6096000" y="1874728"/>
            <a:ext cx="5751858" cy="3108543"/>
          </a:xfrm>
          <a:prstGeom prst="rect">
            <a:avLst/>
          </a:prstGeom>
        </p:spPr>
        <p:txBody>
          <a:bodyPr wrap="square">
            <a:spAutoFit/>
          </a:bodyPr>
          <a:lstStyle/>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Power struggles/Authoritative </a:t>
            </a:r>
          </a:p>
          <a:p>
            <a:pPr marL="514350" indent="-51435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Being judgmental/Minimizing</a:t>
            </a:r>
          </a:p>
          <a:p>
            <a:pPr marL="514350" indent="-51435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Us vs. Them </a:t>
            </a:r>
          </a:p>
          <a:p>
            <a:pPr marL="514350" indent="-514350" algn="just">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lgn="just">
              <a:buFont typeface="+mj-lt"/>
              <a:buAutoNum type="alphaLcParenR"/>
            </a:pPr>
            <a:r>
              <a:rPr lang="en-US" sz="2800" dirty="0">
                <a:solidFill>
                  <a:srgbClr val="1D1347"/>
                </a:solidFill>
                <a:latin typeface="Arial" panose="020B0604020202020204" pitchFamily="34" charset="0"/>
                <a:cs typeface="Arial" panose="020B0604020202020204" pitchFamily="34" charset="0"/>
              </a:rPr>
              <a:t>Situational awareness</a:t>
            </a:r>
          </a:p>
        </p:txBody>
      </p:sp>
      <p:sp>
        <p:nvSpPr>
          <p:cNvPr id="8" name="Title 1">
            <a:extLst>
              <a:ext uri="{FF2B5EF4-FFF2-40B4-BE49-F238E27FC236}">
                <a16:creationId xmlns:a16="http://schemas.microsoft.com/office/drawing/2014/main" id="{5D6B2DEA-7A51-48D0-9A24-4845C579DEE6}"/>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 LEO Communication Barriers</a:t>
            </a:r>
          </a:p>
        </p:txBody>
      </p:sp>
    </p:spTree>
    <p:extLst>
      <p:ext uri="{BB962C8B-B14F-4D97-AF65-F5344CB8AC3E}">
        <p14:creationId xmlns:p14="http://schemas.microsoft.com/office/powerpoint/2010/main" val="4226484170"/>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left)">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left)">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left)">
                                      <p:cBhvr>
                                        <p:cTn id="1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Demographic Groups</a:t>
            </a:r>
          </a:p>
        </p:txBody>
      </p:sp>
      <p:sp>
        <p:nvSpPr>
          <p:cNvPr id="5" name="Rectangle 4"/>
          <p:cNvSpPr/>
          <p:nvPr/>
        </p:nvSpPr>
        <p:spPr>
          <a:xfrm>
            <a:off x="759778" y="1383586"/>
            <a:ext cx="8186696" cy="4832092"/>
          </a:xfrm>
          <a:prstGeom prst="rect">
            <a:avLst/>
          </a:prstGeom>
        </p:spPr>
        <p:txBody>
          <a:bodyPr wrap="square">
            <a:spAutoFit/>
          </a:bodyPr>
          <a:lstStyle/>
          <a:p>
            <a:pPr marL="457200" indent="-457200" algn="just">
              <a:buFont typeface="+mj-lt"/>
              <a:buAutoNum type="arabicPeriod"/>
            </a:pPr>
            <a:r>
              <a:rPr lang="en-US" sz="2800" dirty="0">
                <a:solidFill>
                  <a:srgbClr val="1D1347"/>
                </a:solidFill>
                <a:latin typeface="Arial" panose="020B0604020202020204" pitchFamily="34" charset="0"/>
                <a:cs typeface="Arial" panose="020B0604020202020204" pitchFamily="34" charset="0"/>
              </a:rPr>
              <a:t>Different cultures</a:t>
            </a:r>
          </a:p>
          <a:p>
            <a:pPr marL="457200" indent="-457200" algn="just">
              <a:buFont typeface="+mj-lt"/>
              <a:buAutoNum type="arabicPeriod"/>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rabicPeriod"/>
            </a:pPr>
            <a:r>
              <a:rPr lang="en-US" sz="2800" dirty="0">
                <a:solidFill>
                  <a:srgbClr val="1D1347"/>
                </a:solidFill>
                <a:latin typeface="Arial" panose="020B0604020202020204" pitchFamily="34" charset="0"/>
                <a:cs typeface="Arial" panose="020B0604020202020204" pitchFamily="34" charset="0"/>
              </a:rPr>
              <a:t>Non-English speaking</a:t>
            </a:r>
          </a:p>
          <a:p>
            <a:pPr marL="457200" indent="-457200" algn="just">
              <a:buFont typeface="+mj-lt"/>
              <a:buAutoNum type="arabicPeriod"/>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rabicPeriod"/>
            </a:pPr>
            <a:r>
              <a:rPr lang="en-US" sz="2800" dirty="0">
                <a:solidFill>
                  <a:srgbClr val="1D1347"/>
                </a:solidFill>
                <a:latin typeface="Arial" panose="020B0604020202020204" pitchFamily="34" charset="0"/>
                <a:cs typeface="Arial" panose="020B0604020202020204" pitchFamily="34" charset="0"/>
              </a:rPr>
              <a:t>Children</a:t>
            </a:r>
          </a:p>
          <a:p>
            <a:pPr marL="457200" indent="-457200" algn="just">
              <a:buFont typeface="+mj-lt"/>
              <a:buAutoNum type="arabicPeriod"/>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rabicPeriod"/>
            </a:pPr>
            <a:r>
              <a:rPr lang="en-US" sz="2800" dirty="0">
                <a:solidFill>
                  <a:srgbClr val="1D1347"/>
                </a:solidFill>
                <a:latin typeface="Arial" panose="020B0604020202020204" pitchFamily="34" charset="0"/>
                <a:cs typeface="Arial" panose="020B0604020202020204" pitchFamily="34" charset="0"/>
              </a:rPr>
              <a:t>Teenagers</a:t>
            </a:r>
          </a:p>
          <a:p>
            <a:pPr marL="457200" indent="-457200" algn="just">
              <a:buFont typeface="+mj-lt"/>
              <a:buAutoNum type="arabicPeriod"/>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rabicPeriod"/>
            </a:pPr>
            <a:r>
              <a:rPr lang="en-US" sz="2800" dirty="0">
                <a:solidFill>
                  <a:srgbClr val="1D1347"/>
                </a:solidFill>
                <a:latin typeface="Arial" panose="020B0604020202020204" pitchFamily="34" charset="0"/>
                <a:cs typeface="Arial" panose="020B0604020202020204" pitchFamily="34" charset="0"/>
              </a:rPr>
              <a:t>Older adults</a:t>
            </a:r>
          </a:p>
          <a:p>
            <a:pPr marL="457200" indent="-457200" algn="just">
              <a:buFont typeface="+mj-lt"/>
              <a:buAutoNum type="arabicPeriod"/>
            </a:pPr>
            <a:endParaRPr lang="en-US" sz="28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rabicPeriod"/>
            </a:pPr>
            <a:r>
              <a:rPr lang="en-US" sz="2800" dirty="0">
                <a:solidFill>
                  <a:srgbClr val="1D1347"/>
                </a:solidFill>
                <a:latin typeface="Arial" panose="020B0604020202020204" pitchFamily="34" charset="0"/>
                <a:cs typeface="Arial" panose="020B0604020202020204" pitchFamily="34" charset="0"/>
              </a:rPr>
              <a:t>Persons with disabilities</a:t>
            </a:r>
          </a:p>
        </p:txBody>
      </p:sp>
      <p:pic>
        <p:nvPicPr>
          <p:cNvPr id="4" name="Picture 3">
            <a:extLst>
              <a:ext uri="{FF2B5EF4-FFF2-40B4-BE49-F238E27FC236}">
                <a16:creationId xmlns:a16="http://schemas.microsoft.com/office/drawing/2014/main" id="{1E5E1201-4D5A-334F-8173-01A7595F64C2}"/>
              </a:ext>
            </a:extLst>
          </p:cNvPr>
          <p:cNvPicPr>
            <a:picLocks noChangeAspect="1"/>
          </p:cNvPicPr>
          <p:nvPr/>
        </p:nvPicPr>
        <p:blipFill>
          <a:blip r:embed="rId3"/>
          <a:stretch>
            <a:fillRect/>
          </a:stretch>
        </p:blipFill>
        <p:spPr>
          <a:xfrm>
            <a:off x="5893511" y="1383586"/>
            <a:ext cx="5538711" cy="36202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09984289"/>
      </p:ext>
    </p:extLst>
  </p:cSld>
  <p:clrMapOvr>
    <a:masterClrMapping/>
  </p:clrMapOvr>
  <p:transition spd="slow">
    <p:randomBa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Different Cultures</a:t>
            </a:r>
          </a:p>
        </p:txBody>
      </p:sp>
      <p:sp>
        <p:nvSpPr>
          <p:cNvPr id="5" name="Rectangle 4"/>
          <p:cNvSpPr/>
          <p:nvPr/>
        </p:nvSpPr>
        <p:spPr>
          <a:xfrm>
            <a:off x="569651" y="1478319"/>
            <a:ext cx="10997414" cy="440120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The United States is a melting pot </a:t>
            </a:r>
          </a:p>
          <a:p>
            <a:r>
              <a:rPr lang="en-US" sz="2800" dirty="0">
                <a:solidFill>
                  <a:srgbClr val="1D1347"/>
                </a:solidFill>
                <a:latin typeface="Arial" panose="020B0604020202020204" pitchFamily="34" charset="0"/>
                <a:cs typeface="Arial" panose="020B0604020202020204" pitchFamily="34" charset="0"/>
              </a:rPr>
              <a:t>with one of the most diverse </a:t>
            </a:r>
          </a:p>
          <a:p>
            <a:r>
              <a:rPr lang="en-US" sz="2800" dirty="0">
                <a:solidFill>
                  <a:srgbClr val="1D1347"/>
                </a:solidFill>
                <a:latin typeface="Arial" panose="020B0604020202020204" pitchFamily="34" charset="0"/>
                <a:cs typeface="Arial" panose="020B0604020202020204" pitchFamily="34" charset="0"/>
              </a:rPr>
              <a:t>populations in the world. </a:t>
            </a:r>
          </a:p>
          <a:p>
            <a:endParaRPr lang="en-US" sz="2800" dirty="0">
              <a:solidFill>
                <a:srgbClr val="1D1347"/>
              </a:solidFill>
              <a:latin typeface="Arial" panose="020B0604020202020204" pitchFamily="34" charset="0"/>
              <a:cs typeface="Arial" panose="020B0604020202020204" pitchFamily="34" charset="0"/>
            </a:endParaRPr>
          </a:p>
          <a:p>
            <a:r>
              <a:rPr lang="en-US" sz="2800" dirty="0">
                <a:solidFill>
                  <a:srgbClr val="1D1347"/>
                </a:solidFill>
                <a:latin typeface="Arial" panose="020B0604020202020204" pitchFamily="34" charset="0"/>
                <a:cs typeface="Arial" panose="020B0604020202020204" pitchFamily="34" charset="0"/>
              </a:rPr>
              <a:t>To communicate effectively, officers </a:t>
            </a:r>
          </a:p>
          <a:p>
            <a:r>
              <a:rPr lang="en-US" sz="2800" dirty="0">
                <a:solidFill>
                  <a:srgbClr val="1D1347"/>
                </a:solidFill>
                <a:latin typeface="Arial" panose="020B0604020202020204" pitchFamily="34" charset="0"/>
                <a:cs typeface="Arial" panose="020B0604020202020204" pitchFamily="34" charset="0"/>
              </a:rPr>
              <a:t>need to learn as much as possible about the </a:t>
            </a:r>
          </a:p>
          <a:p>
            <a:r>
              <a:rPr lang="en-US" sz="2800" dirty="0">
                <a:solidFill>
                  <a:srgbClr val="1D1347"/>
                </a:solidFill>
                <a:latin typeface="Arial" panose="020B0604020202020204" pitchFamily="34" charset="0"/>
                <a:cs typeface="Arial" panose="020B0604020202020204" pitchFamily="34" charset="0"/>
              </a:rPr>
              <a:t>group’s expectations with which they interact. </a:t>
            </a:r>
          </a:p>
          <a:p>
            <a:endParaRPr lang="en-US" sz="2800" dirty="0">
              <a:solidFill>
                <a:srgbClr val="1D1347"/>
              </a:solidFill>
              <a:latin typeface="Arial" panose="020B0604020202020204" pitchFamily="34" charset="0"/>
              <a:cs typeface="Arial" panose="020B0604020202020204" pitchFamily="34" charset="0"/>
            </a:endParaRPr>
          </a:p>
          <a:p>
            <a:r>
              <a:rPr lang="en-US" sz="2800" dirty="0">
                <a:solidFill>
                  <a:srgbClr val="1D1347"/>
                </a:solidFill>
                <a:latin typeface="Arial" panose="020B0604020202020204" pitchFamily="34" charset="0"/>
                <a:cs typeface="Arial" panose="020B0604020202020204" pitchFamily="34" charset="0"/>
              </a:rPr>
              <a:t>Do not take such changes personally and keep your interactions respectful and professional.</a:t>
            </a:r>
          </a:p>
        </p:txBody>
      </p:sp>
      <p:pic>
        <p:nvPicPr>
          <p:cNvPr id="14338" name="Picture 2" descr="Is policing right for me? | Join The Police">
            <a:extLst>
              <a:ext uri="{FF2B5EF4-FFF2-40B4-BE49-F238E27FC236}">
                <a16:creationId xmlns:a16="http://schemas.microsoft.com/office/drawing/2014/main" id="{237B9672-D9CF-184D-994F-46D6D61B1C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911" t="11145" r="9138"/>
          <a:stretch/>
        </p:blipFill>
        <p:spPr bwMode="auto">
          <a:xfrm>
            <a:off x="8145625" y="1478319"/>
            <a:ext cx="3769568" cy="3044062"/>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6246590"/>
      </p:ext>
    </p:extLst>
  </p:cSld>
  <p:clrMapOvr>
    <a:masterClrMapping/>
  </p:clrMapOvr>
  <p:transition spd="slow">
    <p:randomBa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Definitions</a:t>
            </a:r>
          </a:p>
        </p:txBody>
      </p:sp>
      <p:sp>
        <p:nvSpPr>
          <p:cNvPr id="5" name="Rectangle 4"/>
          <p:cNvSpPr/>
          <p:nvPr/>
        </p:nvSpPr>
        <p:spPr>
          <a:xfrm>
            <a:off x="574089" y="1592903"/>
            <a:ext cx="11043821" cy="3970318"/>
          </a:xfrm>
          <a:prstGeom prst="rect">
            <a:avLst/>
          </a:prstGeom>
        </p:spPr>
        <p:txBody>
          <a:bodyPr wrap="square">
            <a:spAutoFit/>
          </a:bodyPr>
          <a:lstStyle/>
          <a:p>
            <a:r>
              <a:rPr lang="en-US" sz="2800" i="1" dirty="0">
                <a:solidFill>
                  <a:srgbClr val="C00000"/>
                </a:solidFill>
                <a:latin typeface="Arial" panose="020B0604020202020204" pitchFamily="34" charset="0"/>
                <a:cs typeface="Arial" panose="020B0604020202020204" pitchFamily="34" charset="0"/>
              </a:rPr>
              <a:t>Ethnicity</a:t>
            </a:r>
            <a:r>
              <a:rPr lang="en-US" sz="2800" dirty="0">
                <a:solidFill>
                  <a:srgbClr val="1D1347"/>
                </a:solidFill>
                <a:latin typeface="Arial" panose="020B0604020202020204" pitchFamily="34" charset="0"/>
                <a:cs typeface="Arial" panose="020B0604020202020204" pitchFamily="34" charset="0"/>
              </a:rPr>
              <a:t> refers to a specific race or large groups of people who share the same customs, religion or origin.</a:t>
            </a:r>
          </a:p>
          <a:p>
            <a:endParaRPr lang="en-US" sz="2800" dirty="0">
              <a:solidFill>
                <a:srgbClr val="1D1347"/>
              </a:solidFill>
              <a:latin typeface="Arial" panose="020B0604020202020204" pitchFamily="34" charset="0"/>
              <a:cs typeface="Arial" panose="020B0604020202020204" pitchFamily="34" charset="0"/>
            </a:endParaRPr>
          </a:p>
          <a:p>
            <a:r>
              <a:rPr lang="en-US" sz="2800" i="1" dirty="0">
                <a:solidFill>
                  <a:srgbClr val="C00000"/>
                </a:solidFill>
                <a:latin typeface="Arial" panose="020B0604020202020204" pitchFamily="34" charset="0"/>
                <a:cs typeface="Arial" panose="020B0604020202020204" pitchFamily="34" charset="0"/>
              </a:rPr>
              <a:t>Culture</a:t>
            </a:r>
            <a:r>
              <a:rPr lang="en-US" sz="2800" dirty="0">
                <a:solidFill>
                  <a:srgbClr val="1D1347"/>
                </a:solidFill>
                <a:latin typeface="Arial" panose="020B0604020202020204" pitchFamily="34" charset="0"/>
                <a:cs typeface="Arial" panose="020B0604020202020204" pitchFamily="34" charset="0"/>
              </a:rPr>
              <a:t> is the beliefs of a particular society, group, place, or time. It is also a way of thinking, behaving, or working that exists in a place or organization. </a:t>
            </a:r>
          </a:p>
          <a:p>
            <a:endParaRPr lang="en-US" sz="2800" dirty="0">
              <a:solidFill>
                <a:srgbClr val="1D1347"/>
              </a:solidFill>
              <a:latin typeface="Arial" panose="020B0604020202020204" pitchFamily="34" charset="0"/>
              <a:cs typeface="Arial" panose="020B0604020202020204" pitchFamily="34" charset="0"/>
            </a:endParaRPr>
          </a:p>
          <a:p>
            <a:r>
              <a:rPr lang="en-US" sz="2800" i="1" dirty="0">
                <a:solidFill>
                  <a:srgbClr val="C00000"/>
                </a:solidFill>
                <a:latin typeface="Arial" panose="020B0604020202020204" pitchFamily="34" charset="0"/>
                <a:cs typeface="Arial" panose="020B0604020202020204" pitchFamily="34" charset="0"/>
              </a:rPr>
              <a:t>Diversity</a:t>
            </a:r>
            <a:r>
              <a:rPr lang="en-US" sz="2800" dirty="0">
                <a:solidFill>
                  <a:srgbClr val="1D1347"/>
                </a:solidFill>
                <a:latin typeface="Arial" panose="020B0604020202020204" pitchFamily="34" charset="0"/>
                <a:cs typeface="Arial" panose="020B0604020202020204" pitchFamily="34" charset="0"/>
              </a:rPr>
              <a:t> is the state of having people of different races or cultures in a group or organization.</a:t>
            </a:r>
          </a:p>
        </p:txBody>
      </p:sp>
    </p:spTree>
    <p:extLst>
      <p:ext uri="{BB962C8B-B14F-4D97-AF65-F5344CB8AC3E}">
        <p14:creationId xmlns:p14="http://schemas.microsoft.com/office/powerpoint/2010/main" val="3636790039"/>
      </p:ext>
    </p:extLst>
  </p:cSld>
  <p:clrMapOvr>
    <a:masterClrMapping/>
  </p:clrMapOvr>
  <p:transition spd="slow">
    <p:randomBa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89" y="1511539"/>
            <a:ext cx="11043821" cy="4271169"/>
          </a:xfrm>
          <a:prstGeom prst="rect">
            <a:avLst/>
          </a:prstGeom>
        </p:spPr>
        <p:txBody>
          <a:bodyPr wrap="square">
            <a:spAutoFit/>
          </a:bodyPr>
          <a:lstStyle/>
          <a:p>
            <a:r>
              <a:rPr lang="en-US" sz="2400" i="1" dirty="0">
                <a:solidFill>
                  <a:srgbClr val="C00000"/>
                </a:solidFill>
                <a:latin typeface="Arial" panose="020B0604020202020204" pitchFamily="34" charset="0"/>
                <a:cs typeface="Arial" panose="020B0604020202020204" pitchFamily="34" charset="0"/>
              </a:rPr>
              <a:t>Cultural diversity </a:t>
            </a:r>
            <a:r>
              <a:rPr lang="en-US" sz="2400" dirty="0">
                <a:solidFill>
                  <a:srgbClr val="1D1347"/>
                </a:solidFill>
                <a:latin typeface="Arial" panose="020B0604020202020204" pitchFamily="34" charset="0"/>
                <a:cs typeface="Arial" panose="020B0604020202020204" pitchFamily="34" charset="0"/>
              </a:rPr>
              <a:t>refers to the variety of cultures, races, religions and belief systems that exist in the world, a community, or organization. When officers embrace cultural diversity, it allows them to: </a:t>
            </a:r>
          </a:p>
          <a:p>
            <a:endParaRPr lang="en-US" sz="2400" dirty="0">
              <a:solidFill>
                <a:srgbClr val="1D1347"/>
              </a:solidFill>
              <a:latin typeface="Arial" panose="020B0604020202020204" pitchFamily="34" charset="0"/>
              <a:cs typeface="Arial" panose="020B0604020202020204" pitchFamily="34" charset="0"/>
            </a:endParaRPr>
          </a:p>
          <a:p>
            <a:pPr marL="457200" indent="-457200">
              <a:lnSpc>
                <a:spcPct val="150000"/>
              </a:lnSpc>
              <a:buFont typeface="+mj-lt"/>
              <a:buAutoNum type="arabicParenR"/>
            </a:pPr>
            <a:r>
              <a:rPr lang="en-US" sz="2400" dirty="0">
                <a:solidFill>
                  <a:srgbClr val="1D1347"/>
                </a:solidFill>
                <a:latin typeface="Arial" panose="020B0604020202020204" pitchFamily="34" charset="0"/>
                <a:cs typeface="Arial" panose="020B0604020202020204" pitchFamily="34" charset="0"/>
              </a:rPr>
              <a:t>Reduce agency liability </a:t>
            </a:r>
          </a:p>
          <a:p>
            <a:pPr marL="457200" indent="-457200">
              <a:lnSpc>
                <a:spcPct val="150000"/>
              </a:lnSpc>
              <a:buFont typeface="+mj-lt"/>
              <a:buAutoNum type="arabicParenR"/>
            </a:pPr>
            <a:r>
              <a:rPr lang="en-US" sz="2400" dirty="0">
                <a:solidFill>
                  <a:srgbClr val="1D1347"/>
                </a:solidFill>
                <a:latin typeface="Arial" panose="020B0604020202020204" pitchFamily="34" charset="0"/>
                <a:cs typeface="Arial" panose="020B0604020202020204" pitchFamily="34" charset="0"/>
              </a:rPr>
              <a:t>Solve problems more effectively</a:t>
            </a:r>
          </a:p>
          <a:p>
            <a:pPr marL="457200" indent="-457200">
              <a:lnSpc>
                <a:spcPct val="150000"/>
              </a:lnSpc>
              <a:buFont typeface="+mj-lt"/>
              <a:buAutoNum type="arabicParenR"/>
            </a:pPr>
            <a:r>
              <a:rPr lang="en-US" sz="2400" dirty="0">
                <a:solidFill>
                  <a:srgbClr val="1D1347"/>
                </a:solidFill>
                <a:latin typeface="Arial" panose="020B0604020202020204" pitchFamily="34" charset="0"/>
                <a:cs typeface="Arial" panose="020B0604020202020204" pitchFamily="34" charset="0"/>
              </a:rPr>
              <a:t>Enhance citizen and officer safety</a:t>
            </a:r>
          </a:p>
          <a:p>
            <a:pPr marL="457200" indent="-457200">
              <a:lnSpc>
                <a:spcPct val="150000"/>
              </a:lnSpc>
              <a:buFont typeface="+mj-lt"/>
              <a:buAutoNum type="arabicParenR"/>
            </a:pPr>
            <a:r>
              <a:rPr lang="en-US" sz="2400" dirty="0">
                <a:solidFill>
                  <a:srgbClr val="1D1347"/>
                </a:solidFill>
                <a:latin typeface="Arial" panose="020B0604020202020204" pitchFamily="34" charset="0"/>
                <a:cs typeface="Arial" panose="020B0604020202020204" pitchFamily="34" charset="0"/>
              </a:rPr>
              <a:t>Limit unnecessary use of force events</a:t>
            </a:r>
          </a:p>
          <a:p>
            <a:pPr marL="457200" indent="-457200">
              <a:lnSpc>
                <a:spcPct val="150000"/>
              </a:lnSpc>
              <a:buFont typeface="+mj-lt"/>
              <a:buAutoNum type="arabicParenR"/>
            </a:pPr>
            <a:r>
              <a:rPr lang="en-US" sz="2400" dirty="0">
                <a:solidFill>
                  <a:srgbClr val="1D1347"/>
                </a:solidFill>
                <a:latin typeface="Arial" panose="020B0604020202020204" pitchFamily="34" charset="0"/>
                <a:cs typeface="Arial" panose="020B0604020202020204" pitchFamily="34" charset="0"/>
              </a:rPr>
              <a:t>Build community confidence in law enforcement </a:t>
            </a:r>
          </a:p>
        </p:txBody>
      </p:sp>
      <p:sp>
        <p:nvSpPr>
          <p:cNvPr id="7" name="Title 1">
            <a:extLst>
              <a:ext uri="{FF2B5EF4-FFF2-40B4-BE49-F238E27FC236}">
                <a16:creationId xmlns:a16="http://schemas.microsoft.com/office/drawing/2014/main" id="{96BD40CC-E608-4662-A973-FA90CFF003ED}"/>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Cultural Diversity</a:t>
            </a:r>
          </a:p>
        </p:txBody>
      </p:sp>
    </p:spTree>
    <p:extLst>
      <p:ext uri="{BB962C8B-B14F-4D97-AF65-F5344CB8AC3E}">
        <p14:creationId xmlns:p14="http://schemas.microsoft.com/office/powerpoint/2010/main" val="2750945500"/>
      </p:ext>
    </p:extLst>
  </p:cSld>
  <p:clrMapOvr>
    <a:masterClrMapping/>
  </p:clrMapOvr>
  <p:transition spd="slow">
    <p:randomBa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4800" dirty="0">
                <a:solidFill>
                  <a:srgbClr val="1D1347"/>
                </a:solidFill>
                <a:effectLst>
                  <a:outerShdw blurRad="38100" dist="38100" dir="2700000" algn="tl">
                    <a:srgbClr val="000000">
                      <a:alpha val="43137"/>
                    </a:srgbClr>
                  </a:outerShdw>
                </a:effectLst>
              </a:rPr>
              <a:t>Communication with Different Cultures</a:t>
            </a:r>
          </a:p>
        </p:txBody>
      </p:sp>
      <p:sp>
        <p:nvSpPr>
          <p:cNvPr id="5" name="Rectangle 4"/>
          <p:cNvSpPr/>
          <p:nvPr/>
        </p:nvSpPr>
        <p:spPr>
          <a:xfrm>
            <a:off x="487860" y="1337387"/>
            <a:ext cx="3190099" cy="4536755"/>
          </a:xfrm>
          <a:prstGeom prst="rect">
            <a:avLst/>
          </a:prstGeom>
        </p:spPr>
        <p:txBody>
          <a:bodyPr wrap="square">
            <a:spAutoFit/>
          </a:bodyPr>
          <a:lstStyle/>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Hierarchy</a:t>
            </a:r>
          </a:p>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Tone of voice</a:t>
            </a:r>
          </a:p>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Eye contact </a:t>
            </a:r>
          </a:p>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Hand gestures</a:t>
            </a:r>
          </a:p>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Touching</a:t>
            </a:r>
          </a:p>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Silence</a:t>
            </a:r>
          </a:p>
          <a:p>
            <a:pPr marL="457200" indent="-457200" algn="just">
              <a:lnSpc>
                <a:spcPct val="150000"/>
              </a:lnSpc>
              <a:buFont typeface="+mj-lt"/>
              <a:buAutoNum type="arabicParenR"/>
            </a:pPr>
            <a:r>
              <a:rPr lang="en-US" sz="2800" dirty="0">
                <a:solidFill>
                  <a:srgbClr val="1D1347"/>
                </a:solidFill>
                <a:latin typeface="Arial" panose="020B0604020202020204" pitchFamily="34" charset="0"/>
                <a:cs typeface="Arial" panose="020B0604020202020204" pitchFamily="34" charset="0"/>
              </a:rPr>
              <a:t>Age </a:t>
            </a:r>
          </a:p>
        </p:txBody>
      </p:sp>
      <p:pic>
        <p:nvPicPr>
          <p:cNvPr id="7172" name="Picture 4" descr="Coffee with a Cop at Perry Crossing - Poag Shopping Centers">
            <a:extLst>
              <a:ext uri="{FF2B5EF4-FFF2-40B4-BE49-F238E27FC236}">
                <a16:creationId xmlns:a16="http://schemas.microsoft.com/office/drawing/2014/main" id="{5C36841E-1563-F34D-A7F1-7CF82A82E2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474" y="1480980"/>
            <a:ext cx="6553276" cy="3629507"/>
          </a:xfrm>
          <a:prstGeom prst="rect">
            <a:avLst/>
          </a:prstGeom>
          <a:noFill/>
          <a:effectLst>
            <a:softEdge rad="152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76761"/>
      </p:ext>
    </p:extLst>
  </p:cSld>
  <p:clrMapOvr>
    <a:masterClrMapping/>
  </p:clrMapOvr>
  <p:transition spd="slow">
    <p:randomBa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Non-English Speaking</a:t>
            </a:r>
          </a:p>
        </p:txBody>
      </p:sp>
      <p:sp>
        <p:nvSpPr>
          <p:cNvPr id="5" name="Rectangle 4"/>
          <p:cNvSpPr/>
          <p:nvPr/>
        </p:nvSpPr>
        <p:spPr>
          <a:xfrm>
            <a:off x="565211" y="1082297"/>
            <a:ext cx="11061577" cy="5129225"/>
          </a:xfrm>
          <a:prstGeom prst="rect">
            <a:avLst/>
          </a:prstGeom>
        </p:spPr>
        <p:txBody>
          <a:bodyPr wrap="square">
            <a:spAutoFit/>
          </a:bodyPr>
          <a:lstStyle/>
          <a:p>
            <a:pPr marL="457200" indent="-457200" algn="just">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Be patient.</a:t>
            </a:r>
          </a:p>
          <a:p>
            <a:pPr marL="457200" indent="-457200" algn="just">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Smile when appropriate.</a:t>
            </a:r>
          </a:p>
          <a:p>
            <a:pPr marL="457200" indent="-457200" algn="just">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Speak slowly and clearly. </a:t>
            </a:r>
          </a:p>
          <a:p>
            <a:pPr marL="457200" indent="-457200" algn="just">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Do not increase voice volume.</a:t>
            </a:r>
          </a:p>
          <a:p>
            <a:pPr marL="457200" indent="-457200" algn="just">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Be concise.</a:t>
            </a:r>
          </a:p>
          <a:p>
            <a:pPr marL="457200" indent="-457200" algn="just">
              <a:lnSpc>
                <a:spcPct val="200000"/>
              </a:lnSpc>
              <a:buFont typeface="+mj-lt"/>
              <a:buAutoNum type="alphaLcParenR"/>
            </a:pPr>
            <a:r>
              <a:rPr lang="en-US" sz="2800" dirty="0">
                <a:solidFill>
                  <a:srgbClr val="1D1347"/>
                </a:solidFill>
                <a:latin typeface="Arial" panose="020B0604020202020204" pitchFamily="34" charset="0"/>
                <a:cs typeface="Arial" panose="020B0604020202020204" pitchFamily="34" charset="0"/>
              </a:rPr>
              <a:t>Use words with 1-2 syllables and short sentences.</a:t>
            </a:r>
          </a:p>
        </p:txBody>
      </p:sp>
    </p:spTree>
    <p:extLst>
      <p:ext uri="{BB962C8B-B14F-4D97-AF65-F5344CB8AC3E}">
        <p14:creationId xmlns:p14="http://schemas.microsoft.com/office/powerpoint/2010/main" val="1689526828"/>
      </p:ext>
    </p:extLst>
  </p:cSld>
  <p:clrMapOvr>
    <a:masterClrMapping/>
  </p:clrMapOvr>
  <p:transition spd="slow">
    <p:randomBa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Non-English Speaking</a:t>
            </a:r>
          </a:p>
        </p:txBody>
      </p:sp>
      <p:sp>
        <p:nvSpPr>
          <p:cNvPr id="5" name="Rectangle 4"/>
          <p:cNvSpPr/>
          <p:nvPr/>
        </p:nvSpPr>
        <p:spPr>
          <a:xfrm>
            <a:off x="569650" y="1149192"/>
            <a:ext cx="11052699" cy="3969228"/>
          </a:xfrm>
          <a:prstGeom prst="rect">
            <a:avLst/>
          </a:prstGeom>
        </p:spPr>
        <p:txBody>
          <a:bodyPr wrap="square">
            <a:spAutoFit/>
          </a:bodyPr>
          <a:lstStyle/>
          <a:p>
            <a:pPr marL="457200" indent="-457200" algn="just">
              <a:lnSpc>
                <a:spcPct val="200000"/>
              </a:lnSpc>
              <a:buFont typeface="+mj-lt"/>
              <a:buAutoNum type="alphaLcParenR" startAt="7"/>
            </a:pPr>
            <a:r>
              <a:rPr lang="en-US" sz="2600" dirty="0">
                <a:solidFill>
                  <a:srgbClr val="1D1347"/>
                </a:solidFill>
                <a:latin typeface="Arial" panose="020B0604020202020204" pitchFamily="34" charset="0"/>
                <a:cs typeface="Arial" panose="020B0604020202020204" pitchFamily="34" charset="0"/>
              </a:rPr>
              <a:t>Do not use slang English or jargon.</a:t>
            </a:r>
          </a:p>
          <a:p>
            <a:pPr marL="457200" indent="-457200" algn="just">
              <a:lnSpc>
                <a:spcPct val="200000"/>
              </a:lnSpc>
              <a:buFont typeface="+mj-lt"/>
              <a:buAutoNum type="alphaLcParenR" startAt="7"/>
            </a:pPr>
            <a:r>
              <a:rPr lang="en-US" sz="2600" dirty="0">
                <a:solidFill>
                  <a:srgbClr val="1D1347"/>
                </a:solidFill>
                <a:latin typeface="Arial" panose="020B0604020202020204" pitchFamily="34" charset="0"/>
                <a:cs typeface="Arial" panose="020B0604020202020204" pitchFamily="34" charset="0"/>
              </a:rPr>
              <a:t>Do not use conjunctions (e.g., </a:t>
            </a:r>
            <a:r>
              <a:rPr lang="en-US" sz="2600" i="1" dirty="0">
                <a:solidFill>
                  <a:srgbClr val="1D1347"/>
                </a:solidFill>
                <a:latin typeface="Arial" panose="020B0604020202020204" pitchFamily="34" charset="0"/>
                <a:cs typeface="Arial" panose="020B0604020202020204" pitchFamily="34" charset="0"/>
              </a:rPr>
              <a:t>don’t, can’t</a:t>
            </a:r>
            <a:r>
              <a:rPr lang="en-US" sz="2600" dirty="0">
                <a:solidFill>
                  <a:srgbClr val="1D1347"/>
                </a:solidFill>
                <a:latin typeface="Arial" panose="020B0604020202020204" pitchFamily="34" charset="0"/>
                <a:cs typeface="Arial" panose="020B0604020202020204" pitchFamily="34" charset="0"/>
              </a:rPr>
              <a:t>).</a:t>
            </a:r>
          </a:p>
          <a:p>
            <a:pPr marL="457200" indent="-457200" algn="just">
              <a:lnSpc>
                <a:spcPct val="200000"/>
              </a:lnSpc>
              <a:buFont typeface="+mj-lt"/>
              <a:buAutoNum type="alphaLcParenR" startAt="7"/>
            </a:pPr>
            <a:r>
              <a:rPr lang="en-US" sz="2600" dirty="0">
                <a:solidFill>
                  <a:srgbClr val="1D1347"/>
                </a:solidFill>
                <a:latin typeface="Arial" panose="020B0604020202020204" pitchFamily="34" charset="0"/>
                <a:cs typeface="Arial" panose="020B0604020202020204" pitchFamily="34" charset="0"/>
              </a:rPr>
              <a:t>Avoid using filler words (e.g., </a:t>
            </a:r>
            <a:r>
              <a:rPr lang="en-US" sz="2600" i="1" dirty="0">
                <a:solidFill>
                  <a:srgbClr val="1D1347"/>
                </a:solidFill>
                <a:latin typeface="Arial" panose="020B0604020202020204" pitchFamily="34" charset="0"/>
                <a:cs typeface="Arial" panose="020B0604020202020204" pitchFamily="34" charset="0"/>
              </a:rPr>
              <a:t>like, yea, um, uh</a:t>
            </a:r>
            <a:r>
              <a:rPr lang="en-US" sz="2600" dirty="0">
                <a:solidFill>
                  <a:srgbClr val="1D1347"/>
                </a:solidFill>
                <a:latin typeface="Arial" panose="020B0604020202020204" pitchFamily="34" charset="0"/>
                <a:cs typeface="Arial" panose="020B0604020202020204" pitchFamily="34" charset="0"/>
              </a:rPr>
              <a:t>). </a:t>
            </a:r>
          </a:p>
          <a:p>
            <a:pPr marL="461963" indent="-454025" algn="just">
              <a:lnSpc>
                <a:spcPct val="200000"/>
              </a:lnSpc>
              <a:buFont typeface="+mj-lt"/>
              <a:buAutoNum type="alphaLcParenR" startAt="7"/>
            </a:pPr>
            <a:r>
              <a:rPr lang="en-US" sz="2600" dirty="0">
                <a:solidFill>
                  <a:srgbClr val="1D1347"/>
                </a:solidFill>
                <a:latin typeface="Arial" panose="020B0604020202020204" pitchFamily="34" charset="0"/>
                <a:cs typeface="Arial" panose="020B0604020202020204" pitchFamily="34" charset="0"/>
              </a:rPr>
              <a:t>When asked to repeat something, do so verbatim.    </a:t>
            </a:r>
          </a:p>
          <a:p>
            <a:pPr marL="461963" indent="-454025" algn="just">
              <a:lnSpc>
                <a:spcPct val="200000"/>
              </a:lnSpc>
              <a:buFont typeface="+mj-lt"/>
              <a:buAutoNum type="alphaLcParenR" startAt="7"/>
            </a:pPr>
            <a:r>
              <a:rPr lang="en-US" sz="2600" dirty="0">
                <a:solidFill>
                  <a:srgbClr val="1D1347"/>
                </a:solidFill>
                <a:latin typeface="Arial" panose="020B0604020202020204" pitchFamily="34" charset="0"/>
                <a:cs typeface="Arial" panose="020B0604020202020204" pitchFamily="34" charset="0"/>
              </a:rPr>
              <a:t>Recognize cultural differences.  </a:t>
            </a:r>
          </a:p>
        </p:txBody>
      </p:sp>
    </p:spTree>
    <p:extLst>
      <p:ext uri="{BB962C8B-B14F-4D97-AF65-F5344CB8AC3E}">
        <p14:creationId xmlns:p14="http://schemas.microsoft.com/office/powerpoint/2010/main" val="4082608518"/>
      </p:ext>
    </p:extLst>
  </p:cSld>
  <p:clrMapOvr>
    <a:masterClrMapping/>
  </p:clrMapOvr>
  <p:transition spd="slow">
    <p:randomBa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165242"/>
            <a:ext cx="11052699" cy="4493538"/>
          </a:xfrm>
          <a:prstGeom prst="rect">
            <a:avLst/>
          </a:prstGeom>
        </p:spPr>
        <p:txBody>
          <a:bodyPr wrap="square">
            <a:spAutoFit/>
          </a:bodyPr>
          <a:lstStyle/>
          <a:p>
            <a:pPr marL="457200" indent="-457200">
              <a:buFont typeface="+mj-lt"/>
              <a:buAutoNum type="arabicPeriod" startAt="4"/>
            </a:pPr>
            <a:r>
              <a:rPr lang="en-US" sz="2600" dirty="0">
                <a:solidFill>
                  <a:srgbClr val="1D1347"/>
                </a:solidFill>
                <a:latin typeface="Arial" panose="020B0604020202020204" pitchFamily="34" charset="0"/>
                <a:cs typeface="Arial" panose="020B0604020202020204" pitchFamily="34" charset="0"/>
              </a:rPr>
              <a:t>List the common barriers to effective communication and demonstrate best practices to overcome them. </a:t>
            </a:r>
          </a:p>
          <a:p>
            <a:pPr marL="457200" indent="-457200">
              <a:buFont typeface="+mj-lt"/>
              <a:buAutoNum type="arabicPeriod" startAt="4"/>
            </a:pPr>
            <a:endParaRPr lang="en-US" sz="26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eriod" startAt="4"/>
            </a:pPr>
            <a:r>
              <a:rPr lang="en-US" sz="2600" dirty="0">
                <a:solidFill>
                  <a:srgbClr val="1D1347"/>
                </a:solidFill>
                <a:latin typeface="Arial" panose="020B0604020202020204" pitchFamily="34" charset="0"/>
                <a:cs typeface="Arial" panose="020B0604020202020204" pitchFamily="34" charset="0"/>
              </a:rPr>
              <a:t>Identify best practices when communicating with the following: </a:t>
            </a:r>
          </a:p>
          <a:p>
            <a:pPr marL="457200" indent="-457200">
              <a:buFont typeface="+mj-lt"/>
              <a:buAutoNum type="arabicPeriod" startAt="2"/>
            </a:pPr>
            <a:endParaRPr lang="en-US" sz="2600" dirty="0">
              <a:solidFill>
                <a:srgbClr val="1D1347"/>
              </a:solidFill>
              <a:latin typeface="Arial" panose="020B0604020202020204" pitchFamily="34" charset="0"/>
              <a:cs typeface="Arial" panose="020B0604020202020204" pitchFamily="34" charset="0"/>
            </a:endParaRP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People from different cultures</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Non-English speaking</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Children</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Teenagers</a:t>
            </a:r>
          </a:p>
          <a:p>
            <a:pPr marL="914400" indent="-461963">
              <a:buFont typeface="+mj-lt"/>
              <a:buAutoNum type="alphaLcParenR"/>
            </a:pPr>
            <a:r>
              <a:rPr lang="en-US" sz="2600" dirty="0">
                <a:solidFill>
                  <a:srgbClr val="1D1347"/>
                </a:solidFill>
                <a:latin typeface="Arial" panose="020B0604020202020204" pitchFamily="34" charset="0"/>
                <a:cs typeface="Arial" panose="020B0604020202020204" pitchFamily="34" charset="0"/>
              </a:rPr>
              <a:t>Older adults</a:t>
            </a:r>
          </a:p>
          <a:p>
            <a:pPr marL="909637" indent="-457200">
              <a:buFont typeface="+mj-lt"/>
              <a:buAutoNum type="alphaLcParenR"/>
            </a:pPr>
            <a:r>
              <a:rPr lang="en-US" sz="2600" dirty="0">
                <a:solidFill>
                  <a:srgbClr val="1D1347"/>
                </a:solidFill>
                <a:latin typeface="Arial" panose="020B0604020202020204" pitchFamily="34" charset="0"/>
                <a:cs typeface="Arial" panose="020B0604020202020204" pitchFamily="34" charset="0"/>
              </a:rPr>
              <a:t>Persons with disabilities </a:t>
            </a:r>
          </a:p>
        </p:txBody>
      </p:sp>
      <p:sp>
        <p:nvSpPr>
          <p:cNvPr id="4" name="Title 1">
            <a:extLst>
              <a:ext uri="{FF2B5EF4-FFF2-40B4-BE49-F238E27FC236}">
                <a16:creationId xmlns:a16="http://schemas.microsoft.com/office/drawing/2014/main" id="{99F3570F-81EB-A141-AC7B-63560258741A}"/>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2181442712"/>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left)">
                                      <p:cBhvr>
                                        <p:cTn id="7" dur="500"/>
                                        <p:tgtEl>
                                          <p:spTgt spid="3">
                                            <p:txEl>
                                              <p:pRg st="2" end="2"/>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left)">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left)">
                                      <p:cBhvr>
                                        <p:cTn id="15" dur="500"/>
                                        <p:tgtEl>
                                          <p:spTgt spid="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wipe(left)">
                                      <p:cBhvr>
                                        <p:cTn id="20" dur="500"/>
                                        <p:tgtEl>
                                          <p:spTgt spid="3">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wipe(left)">
                                      <p:cBhvr>
                                        <p:cTn id="25" dur="500"/>
                                        <p:tgtEl>
                                          <p:spTgt spid="3">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ipe(left)">
                                      <p:cBhvr>
                                        <p:cTn id="30" dur="500"/>
                                        <p:tgtEl>
                                          <p:spTgt spid="3">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wipe(left)">
                                      <p:cBhvr>
                                        <p:cTn id="3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Interpreters</a:t>
            </a:r>
          </a:p>
        </p:txBody>
      </p:sp>
      <p:sp>
        <p:nvSpPr>
          <p:cNvPr id="5" name="Rectangle 4"/>
          <p:cNvSpPr/>
          <p:nvPr/>
        </p:nvSpPr>
        <p:spPr>
          <a:xfrm>
            <a:off x="568170" y="1289145"/>
            <a:ext cx="11043821" cy="4401205"/>
          </a:xfrm>
          <a:prstGeom prst="rect">
            <a:avLst/>
          </a:prstGeom>
        </p:spPr>
        <p:txBody>
          <a:bodyPr wrap="square">
            <a:spAutoFit/>
          </a:bodyPr>
          <a:lstStyle/>
          <a:p>
            <a:pPr marL="45720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Translate statements verbatim without adding additional information.</a:t>
            </a: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Sit or stand in front of the LEP person and talk directly to them, </a:t>
            </a:r>
            <a:r>
              <a:rPr lang="en-US" sz="2800" u="sng" dirty="0">
                <a:solidFill>
                  <a:srgbClr val="1D1347"/>
                </a:solidFill>
                <a:latin typeface="Arial" panose="020B0604020202020204" pitchFamily="34" charset="0"/>
                <a:cs typeface="Arial" panose="020B0604020202020204" pitchFamily="34" charset="0"/>
              </a:rPr>
              <a:t>not the interpreter</a:t>
            </a:r>
            <a:r>
              <a:rPr lang="en-US" sz="2800" dirty="0">
                <a:solidFill>
                  <a:srgbClr val="1D1347"/>
                </a:solidFill>
                <a:latin typeface="Arial" panose="020B0604020202020204" pitchFamily="34" charset="0"/>
                <a:cs typeface="Arial" panose="020B0604020202020204" pitchFamily="34" charset="0"/>
              </a:rPr>
              <a:t>. </a:t>
            </a: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Talk in 2-3 sentence increments to allow interpreter time to translate.</a:t>
            </a:r>
          </a:p>
        </p:txBody>
      </p:sp>
    </p:spTree>
    <p:extLst>
      <p:ext uri="{BB962C8B-B14F-4D97-AF65-F5344CB8AC3E}">
        <p14:creationId xmlns:p14="http://schemas.microsoft.com/office/powerpoint/2010/main" val="4120475237"/>
      </p:ext>
    </p:extLst>
  </p:cSld>
  <p:clrMapOvr>
    <a:masterClrMapping/>
  </p:clrMapOvr>
  <p:transition spd="slow">
    <p:randomBa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hlinkClick r:id="rId3"/>
            <a:extLst>
              <a:ext uri="{FF2B5EF4-FFF2-40B4-BE49-F238E27FC236}">
                <a16:creationId xmlns:a16="http://schemas.microsoft.com/office/drawing/2014/main" id="{C08D56CE-75BD-C841-81CC-B8C933AF6B9C}"/>
              </a:ext>
            </a:extLst>
          </p:cNvPr>
          <p:cNvPicPr>
            <a:picLocks noChangeAspect="1"/>
          </p:cNvPicPr>
          <p:nvPr/>
        </p:nvPicPr>
        <p:blipFill>
          <a:blip r:embed="rId4"/>
          <a:stretch>
            <a:fillRect/>
          </a:stretch>
        </p:blipFill>
        <p:spPr>
          <a:xfrm>
            <a:off x="0" y="199245"/>
            <a:ext cx="12192000" cy="6821714"/>
          </a:xfrm>
          <a:prstGeom prst="rect">
            <a:avLst/>
          </a:prstGeom>
        </p:spPr>
      </p:pic>
    </p:spTree>
    <p:extLst>
      <p:ext uri="{BB962C8B-B14F-4D97-AF65-F5344CB8AC3E}">
        <p14:creationId xmlns:p14="http://schemas.microsoft.com/office/powerpoint/2010/main" val="3060247142"/>
      </p:ext>
    </p:extLst>
  </p:cSld>
  <p:clrMapOvr>
    <a:masterClrMapping/>
  </p:clrMapOvr>
  <p:transition spd="slow">
    <p:randomBa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Children</a:t>
            </a:r>
          </a:p>
        </p:txBody>
      </p:sp>
      <p:sp>
        <p:nvSpPr>
          <p:cNvPr id="5" name="Rectangle 4"/>
          <p:cNvSpPr/>
          <p:nvPr/>
        </p:nvSpPr>
        <p:spPr>
          <a:xfrm>
            <a:off x="569650" y="1062300"/>
            <a:ext cx="11052699" cy="4893647"/>
          </a:xfrm>
          <a:prstGeom prst="rect">
            <a:avLst/>
          </a:prstGeom>
        </p:spPr>
        <p:txBody>
          <a:bodyPr wrap="square">
            <a:spAutoFit/>
          </a:bodyPr>
          <a:lstStyle/>
          <a:p>
            <a:pPr marL="457200"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Begin by asking questions about their day, activities, likes, and friends.</a:t>
            </a: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Identify and share commonalities.</a:t>
            </a: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400" dirty="0">
                <a:solidFill>
                  <a:srgbClr val="1D1347"/>
                </a:solidFill>
                <a:latin typeface="Arial" panose="020B0604020202020204" pitchFamily="34" charset="0"/>
                <a:cs typeface="Arial" panose="020B0604020202020204" pitchFamily="34" charset="0"/>
              </a:rPr>
              <a:t>Explain reasons for being there. Reassure child they are not to blame or in trouble.</a:t>
            </a: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8350" indent="-473075">
              <a:buFont typeface="+mj-lt"/>
              <a:buAutoNum type="alphaLcParenR"/>
            </a:pPr>
            <a:r>
              <a:rPr lang="en-US" sz="2400" dirty="0">
                <a:solidFill>
                  <a:srgbClr val="1D1347"/>
                </a:solidFill>
                <a:latin typeface="Arial" panose="020B0604020202020204" pitchFamily="34" charset="0"/>
                <a:cs typeface="Arial" panose="020B0604020202020204" pitchFamily="34" charset="0"/>
              </a:rPr>
              <a:t>Do not stand over the child. Communicate at eye level and use open body language.</a:t>
            </a:r>
          </a:p>
          <a:p>
            <a:pPr marL="4578350" indent="-473075">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8350" indent="-473075">
              <a:buFont typeface="+mj-lt"/>
              <a:buAutoNum type="alphaLcParenR"/>
            </a:pPr>
            <a:r>
              <a:rPr lang="en-US" sz="2400" dirty="0">
                <a:solidFill>
                  <a:srgbClr val="1D1347"/>
                </a:solidFill>
                <a:latin typeface="Arial" panose="020B0604020202020204" pitchFamily="34" charset="0"/>
                <a:cs typeface="Arial" panose="020B0604020202020204" pitchFamily="34" charset="0"/>
              </a:rPr>
              <a:t>Be patient and expect frequent changes in topic. </a:t>
            </a:r>
          </a:p>
        </p:txBody>
      </p:sp>
      <p:pic>
        <p:nvPicPr>
          <p:cNvPr id="15364" name="Picture 4" descr="8,513 Police Helping Stock Photos, Pictures &amp; Royalty-Free Images">
            <a:extLst>
              <a:ext uri="{FF2B5EF4-FFF2-40B4-BE49-F238E27FC236}">
                <a16:creationId xmlns:a16="http://schemas.microsoft.com/office/drawing/2014/main" id="{53335456-C3DD-8447-8D26-79EB7B6DA0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85119"/>
            <a:ext cx="4609322" cy="3072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248976"/>
      </p:ext>
    </p:extLst>
  </p:cSld>
  <p:clrMapOvr>
    <a:masterClrMapping/>
  </p:clrMapOvr>
  <p:transition spd="slow">
    <p:randomBa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 road, outdoor&#10;&#10;Description automatically generated">
            <a:hlinkClick r:id="rId3"/>
            <a:extLst>
              <a:ext uri="{FF2B5EF4-FFF2-40B4-BE49-F238E27FC236}">
                <a16:creationId xmlns:a16="http://schemas.microsoft.com/office/drawing/2014/main" id="{97D06243-193E-C144-AB27-B5655BB07892}"/>
              </a:ext>
            </a:extLst>
          </p:cNvPr>
          <p:cNvPicPr>
            <a:picLocks noChangeAspect="1"/>
          </p:cNvPicPr>
          <p:nvPr/>
        </p:nvPicPr>
        <p:blipFill>
          <a:blip r:embed="rId4"/>
          <a:stretch>
            <a:fillRect/>
          </a:stretch>
        </p:blipFill>
        <p:spPr>
          <a:xfrm>
            <a:off x="0" y="-1"/>
            <a:ext cx="12192000" cy="6845905"/>
          </a:xfrm>
          <a:prstGeom prst="rect">
            <a:avLst/>
          </a:prstGeom>
        </p:spPr>
      </p:pic>
    </p:spTree>
    <p:extLst>
      <p:ext uri="{BB962C8B-B14F-4D97-AF65-F5344CB8AC3E}">
        <p14:creationId xmlns:p14="http://schemas.microsoft.com/office/powerpoint/2010/main" val="1545924535"/>
      </p:ext>
    </p:extLst>
  </p:cSld>
  <p:clrMapOvr>
    <a:masterClrMapping/>
  </p:clrMapOvr>
  <p:transition spd="slow">
    <p:randomBa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Teenagers</a:t>
            </a:r>
          </a:p>
        </p:txBody>
      </p:sp>
      <p:sp>
        <p:nvSpPr>
          <p:cNvPr id="5" name="Rectangle 4"/>
          <p:cNvSpPr/>
          <p:nvPr/>
        </p:nvSpPr>
        <p:spPr>
          <a:xfrm>
            <a:off x="569650" y="1212995"/>
            <a:ext cx="11052699" cy="4401205"/>
          </a:xfrm>
          <a:prstGeom prst="rect">
            <a:avLst/>
          </a:prstGeom>
        </p:spPr>
        <p:txBody>
          <a:bodyPr wrap="square">
            <a:spAutoFit/>
          </a:bodyPr>
          <a:lstStyle/>
          <a:p>
            <a:pPr marL="342900" indent="-342900">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Experiencing significant physical and emotional changes. </a:t>
            </a:r>
          </a:p>
          <a:p>
            <a:pPr>
              <a:buClr>
                <a:srgbClr val="C00000"/>
              </a:buClr>
              <a:buSzPct val="125000"/>
            </a:pPr>
            <a:endParaRPr lang="en-US" sz="2800" dirty="0">
              <a:solidFill>
                <a:srgbClr val="1D1347"/>
              </a:solidFill>
              <a:latin typeface="Arial" panose="020B0604020202020204" pitchFamily="34" charset="0"/>
              <a:cs typeface="Arial" panose="020B0604020202020204" pitchFamily="34" charset="0"/>
            </a:endParaRPr>
          </a:p>
          <a:p>
            <a:pPr marL="4522788" indent="-398463">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Learning how to socialize, form relationships with others and establish their own identity. </a:t>
            </a:r>
          </a:p>
          <a:p>
            <a:pPr marL="4124325">
              <a:buClr>
                <a:srgbClr val="C00000"/>
              </a:buClr>
              <a:buSzPct val="125000"/>
            </a:pPr>
            <a:endParaRPr lang="en-US" sz="2800" dirty="0">
              <a:solidFill>
                <a:srgbClr val="1D1347"/>
              </a:solidFill>
              <a:latin typeface="Arial" panose="020B0604020202020204" pitchFamily="34" charset="0"/>
              <a:cs typeface="Arial" panose="020B0604020202020204" pitchFamily="34" charset="0"/>
            </a:endParaRPr>
          </a:p>
          <a:p>
            <a:pPr marL="4522788" indent="-398463">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More likely to question authority figures. </a:t>
            </a:r>
          </a:p>
          <a:p>
            <a:pPr marL="4522788" indent="-398463">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522788" indent="-398463">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406400" indent="-398463">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More impulsive and possess less control over their emotions. </a:t>
            </a:r>
          </a:p>
        </p:txBody>
      </p:sp>
      <p:pic>
        <p:nvPicPr>
          <p:cNvPr id="26626" name="Picture 2" descr="Youth Police Programs - City of Lakewood">
            <a:extLst>
              <a:ext uri="{FF2B5EF4-FFF2-40B4-BE49-F238E27FC236}">
                <a16:creationId xmlns:a16="http://schemas.microsoft.com/office/drawing/2014/main" id="{299189A6-9AA3-D748-80E7-1CFB5A9F2E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636" t="4626" r="6038" b="4082"/>
          <a:stretch/>
        </p:blipFill>
        <p:spPr bwMode="auto">
          <a:xfrm>
            <a:off x="709126" y="1810138"/>
            <a:ext cx="4014585" cy="3237724"/>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mage result for teenager">
            <a:extLst>
              <a:ext uri="{FF2B5EF4-FFF2-40B4-BE49-F238E27FC236}">
                <a16:creationId xmlns:a16="http://schemas.microsoft.com/office/drawing/2014/main" id="{9F842DE0-5C03-4C30-B7B0-8579640A55F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560" r="7611"/>
          <a:stretch/>
        </p:blipFill>
        <p:spPr bwMode="auto">
          <a:xfrm>
            <a:off x="0" y="3079320"/>
            <a:ext cx="4051176" cy="347014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 Risk Teenagers</a:t>
            </a:r>
          </a:p>
        </p:txBody>
      </p:sp>
      <p:sp>
        <p:nvSpPr>
          <p:cNvPr id="5" name="Rectangle 4"/>
          <p:cNvSpPr/>
          <p:nvPr/>
        </p:nvSpPr>
        <p:spPr>
          <a:xfrm>
            <a:off x="559292" y="1091155"/>
            <a:ext cx="11052699" cy="4893647"/>
          </a:xfrm>
          <a:prstGeom prst="rect">
            <a:avLst/>
          </a:prstGeom>
        </p:spPr>
        <p:txBody>
          <a:bodyPr wrap="square">
            <a:spAutoFit/>
          </a:bodyPr>
          <a:lstStyle/>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May feel alienated by adults and lacks a responsible adult mentor or role model. </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Wants to develop positive relationships with adults but lacks emotional intelligence. This can lead to overreliance on peers.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2968625"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May have learning disabilities or mental health issues. </a:t>
            </a:r>
          </a:p>
          <a:p>
            <a:pPr marL="2968625"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2968625"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Respect is paramount. Perceived absence of respect by authority figures is ample provocation to demand it.</a:t>
            </a:r>
          </a:p>
          <a:p>
            <a:pPr marL="2968625"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3657600" indent="-466725">
              <a:buFont typeface="+mj-lt"/>
              <a:buAutoNum type="arabicParenR"/>
            </a:pPr>
            <a:r>
              <a:rPr lang="en-US" sz="2400" dirty="0">
                <a:solidFill>
                  <a:srgbClr val="1D1347"/>
                </a:solidFill>
                <a:latin typeface="Arial" panose="020B0604020202020204" pitchFamily="34" charset="0"/>
                <a:cs typeface="Arial" panose="020B0604020202020204" pitchFamily="34" charset="0"/>
              </a:rPr>
              <a:t>Believe they have nothing to lose by challenging authority. </a:t>
            </a:r>
          </a:p>
        </p:txBody>
      </p:sp>
    </p:spTree>
    <p:extLst>
      <p:ext uri="{BB962C8B-B14F-4D97-AF65-F5344CB8AC3E}">
        <p14:creationId xmlns:p14="http://schemas.microsoft.com/office/powerpoint/2010/main" val="2631807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angry teenager">
            <a:extLst>
              <a:ext uri="{FF2B5EF4-FFF2-40B4-BE49-F238E27FC236}">
                <a16:creationId xmlns:a16="http://schemas.microsoft.com/office/drawing/2014/main" id="{938D4C9B-6A59-4907-B8B1-E3317F302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4515" y="381075"/>
            <a:ext cx="3537485" cy="424698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Teenagers: What does not work?</a:t>
            </a:r>
          </a:p>
        </p:txBody>
      </p:sp>
      <p:sp>
        <p:nvSpPr>
          <p:cNvPr id="5" name="Rectangle 4"/>
          <p:cNvSpPr/>
          <p:nvPr/>
        </p:nvSpPr>
        <p:spPr>
          <a:xfrm>
            <a:off x="533559" y="1423021"/>
            <a:ext cx="11124881" cy="4832092"/>
          </a:xfrm>
          <a:prstGeom prst="rect">
            <a:avLst/>
          </a:prstGeom>
        </p:spPr>
        <p:txBody>
          <a:bodyPr wrap="square">
            <a:spAutoFit/>
          </a:bodyPr>
          <a:lstStyle/>
          <a:p>
            <a:pPr marL="342900" indent="-342900" algn="just">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Sarcasm, profanity, and threats</a:t>
            </a:r>
          </a:p>
          <a:p>
            <a:pPr marL="342900" indent="-342900" algn="just">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lgn="just">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Sudden physical actions</a:t>
            </a:r>
          </a:p>
          <a:p>
            <a:pPr marL="342900" indent="-342900" algn="just">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lgn="just">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Disrespect and overt humiliation</a:t>
            </a:r>
          </a:p>
          <a:p>
            <a:pPr marL="342900" indent="-342900" algn="just">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lgn="just">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Degrading comments about future life prospects</a:t>
            </a:r>
          </a:p>
          <a:p>
            <a:pPr marL="342900" indent="-342900" algn="just">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lgn="just">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Degrading comments about physical traits, intellect, etc.</a:t>
            </a:r>
          </a:p>
          <a:p>
            <a:pPr marL="342900" indent="-342900" algn="just">
              <a:buClr>
                <a:srgbClr val="C00000"/>
              </a:buClr>
              <a:buSzPct val="125000"/>
              <a:buFont typeface="Arial" panose="020B0604020202020204" pitchFamily="34" charset="0"/>
              <a:buChar char="•"/>
            </a:pPr>
            <a:endParaRPr lang="en-US" sz="2800" dirty="0">
              <a:solidFill>
                <a:srgbClr val="1D1347"/>
              </a:solidFill>
              <a:latin typeface="Arial" panose="020B0604020202020204" pitchFamily="34" charset="0"/>
              <a:cs typeface="Arial" panose="020B0604020202020204" pitchFamily="34" charset="0"/>
            </a:endParaRPr>
          </a:p>
          <a:p>
            <a:pPr marL="342900" indent="-342900" algn="just">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Officers who brag about power they have over teen  </a:t>
            </a:r>
          </a:p>
        </p:txBody>
      </p:sp>
    </p:spTree>
    <p:extLst>
      <p:ext uri="{BB962C8B-B14F-4D97-AF65-F5344CB8AC3E}">
        <p14:creationId xmlns:p14="http://schemas.microsoft.com/office/powerpoint/2010/main" val="1929294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result for teenager">
            <a:extLst>
              <a:ext uri="{FF2B5EF4-FFF2-40B4-BE49-F238E27FC236}">
                <a16:creationId xmlns:a16="http://schemas.microsoft.com/office/drawing/2014/main" id="{6E6F5303-55A5-440A-9895-3B59DBE3CBE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765" r="12991"/>
          <a:stretch/>
        </p:blipFill>
        <p:spPr bwMode="auto">
          <a:xfrm>
            <a:off x="-1" y="3573803"/>
            <a:ext cx="4097867" cy="328419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85421" y="1126979"/>
            <a:ext cx="10635448" cy="4401205"/>
          </a:xfrm>
          <a:prstGeom prst="rect">
            <a:avLst/>
          </a:prstGeom>
        </p:spPr>
        <p:txBody>
          <a:bodyPr wrap="square">
            <a:spAutoFit/>
          </a:bodyPr>
          <a:lstStyle/>
          <a:p>
            <a:pPr marL="45720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Be clear, concise and consistent. </a:t>
            </a: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Actively listen, ask questions and answer questions.  </a:t>
            </a: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Focus on their safety. </a:t>
            </a:r>
          </a:p>
          <a:p>
            <a:pPr marL="45720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252095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Provide explanations, share information and counsel.     </a:t>
            </a:r>
          </a:p>
          <a:p>
            <a:pPr marL="2520950" indent="-457200">
              <a:buFont typeface="+mj-lt"/>
              <a:buAutoNum type="arabicParenR"/>
            </a:pPr>
            <a:endParaRPr lang="en-US" sz="2800" dirty="0">
              <a:solidFill>
                <a:srgbClr val="1D1347"/>
              </a:solidFill>
              <a:latin typeface="Arial" panose="020B0604020202020204" pitchFamily="34" charset="0"/>
              <a:cs typeface="Arial" panose="020B0604020202020204" pitchFamily="34" charset="0"/>
            </a:endParaRPr>
          </a:p>
          <a:p>
            <a:pPr marL="2520950" indent="-457200">
              <a:buFont typeface="+mj-lt"/>
              <a:buAutoNum type="arabicParenR"/>
            </a:pPr>
            <a:r>
              <a:rPr lang="en-US" sz="2800" dirty="0">
                <a:solidFill>
                  <a:srgbClr val="1D1347"/>
                </a:solidFill>
                <a:latin typeface="Arial" panose="020B0604020202020204" pitchFamily="34" charset="0"/>
                <a:cs typeface="Arial" panose="020B0604020202020204" pitchFamily="34" charset="0"/>
              </a:rPr>
              <a:t>Acknowledge their feelings and use rewards. </a:t>
            </a:r>
          </a:p>
        </p:txBody>
      </p:sp>
      <p:sp>
        <p:nvSpPr>
          <p:cNvPr id="6" name="Title 1">
            <a:extLst>
              <a:ext uri="{FF2B5EF4-FFF2-40B4-BE49-F238E27FC236}">
                <a16:creationId xmlns:a16="http://schemas.microsoft.com/office/drawing/2014/main" id="{785A3BB1-3798-D54A-974E-26ED6624D034}"/>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Teenagers</a:t>
            </a:r>
          </a:p>
        </p:txBody>
      </p:sp>
    </p:spTree>
    <p:extLst>
      <p:ext uri="{BB962C8B-B14F-4D97-AF65-F5344CB8AC3E}">
        <p14:creationId xmlns:p14="http://schemas.microsoft.com/office/powerpoint/2010/main" val="861478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7049" y="1057815"/>
            <a:ext cx="11034943" cy="4893647"/>
          </a:xfrm>
          <a:prstGeom prst="rect">
            <a:avLst/>
          </a:prstGeom>
        </p:spPr>
        <p:txBody>
          <a:bodyPr wrap="square">
            <a:spAutoFit/>
          </a:bodyPr>
          <a:lstStyle/>
          <a:p>
            <a:pPr marL="457200" indent="-457200">
              <a:buFont typeface="+mj-lt"/>
              <a:buAutoNum type="arabicParenR" startAt="6"/>
            </a:pPr>
            <a:r>
              <a:rPr lang="en-US" sz="2600" dirty="0">
                <a:solidFill>
                  <a:srgbClr val="1D1347"/>
                </a:solidFill>
                <a:latin typeface="Arial" panose="020B0604020202020204" pitchFamily="34" charset="0"/>
                <a:cs typeface="Arial" panose="020B0604020202020204" pitchFamily="34" charset="0"/>
              </a:rPr>
              <a:t>Provide positive views of them and their future.  </a:t>
            </a:r>
          </a:p>
          <a:p>
            <a:pPr marL="457200" indent="-457200">
              <a:buFont typeface="+mj-lt"/>
              <a:buAutoNum type="arabicParenR" startAt="6"/>
            </a:pPr>
            <a:endParaRPr lang="en-US" sz="2600" dirty="0">
              <a:solidFill>
                <a:srgbClr val="1D1347"/>
              </a:solidFill>
              <a:latin typeface="Arial" panose="020B0604020202020204" pitchFamily="34" charset="0"/>
              <a:cs typeface="Arial" panose="020B0604020202020204" pitchFamily="34" charset="0"/>
            </a:endParaRPr>
          </a:p>
          <a:p>
            <a:pPr marL="4976813" indent="-454025">
              <a:buFont typeface="+mj-lt"/>
              <a:buAutoNum type="arabicParenR" startAt="6"/>
            </a:pPr>
            <a:r>
              <a:rPr lang="en-US" sz="2600" dirty="0">
                <a:solidFill>
                  <a:srgbClr val="1D1347"/>
                </a:solidFill>
                <a:latin typeface="Arial" panose="020B0604020202020204" pitchFamily="34" charset="0"/>
                <a:cs typeface="Arial" panose="020B0604020202020204" pitchFamily="34" charset="0"/>
              </a:rPr>
              <a:t>Be predictable. Communicate specific expectations, consequences and follow through.</a:t>
            </a:r>
          </a:p>
          <a:p>
            <a:pPr marL="4976813" indent="-454025">
              <a:buFont typeface="+mj-lt"/>
              <a:buAutoNum type="arabicParenR" startAt="6"/>
            </a:pPr>
            <a:endParaRPr lang="en-US" sz="2600" dirty="0">
              <a:solidFill>
                <a:srgbClr val="1D1347"/>
              </a:solidFill>
              <a:latin typeface="Arial" panose="020B0604020202020204" pitchFamily="34" charset="0"/>
              <a:cs typeface="Arial" panose="020B0604020202020204" pitchFamily="34" charset="0"/>
            </a:endParaRPr>
          </a:p>
          <a:p>
            <a:pPr marL="4976813" indent="-454025">
              <a:buFont typeface="+mj-lt"/>
              <a:buAutoNum type="arabicParenR" startAt="6"/>
            </a:pPr>
            <a:r>
              <a:rPr lang="en-US" sz="2600" dirty="0">
                <a:solidFill>
                  <a:srgbClr val="1D1347"/>
                </a:solidFill>
                <a:latin typeface="Arial" panose="020B0604020202020204" pitchFamily="34" charset="0"/>
                <a:cs typeface="Arial" panose="020B0604020202020204" pitchFamily="34" charset="0"/>
              </a:rPr>
              <a:t>Be fair, consistent, and proportionate. </a:t>
            </a:r>
          </a:p>
          <a:p>
            <a:pPr marL="4976813" indent="-454025">
              <a:buFont typeface="+mj-lt"/>
              <a:buAutoNum type="arabicParenR" startAt="6"/>
            </a:pPr>
            <a:endParaRPr lang="en-US" sz="2600" dirty="0">
              <a:solidFill>
                <a:srgbClr val="1D1347"/>
              </a:solidFill>
              <a:latin typeface="Arial" panose="020B0604020202020204" pitchFamily="34" charset="0"/>
              <a:cs typeface="Arial" panose="020B0604020202020204" pitchFamily="34" charset="0"/>
            </a:endParaRPr>
          </a:p>
          <a:p>
            <a:pPr marL="4976813" indent="-454025">
              <a:buFont typeface="+mj-lt"/>
              <a:buAutoNum type="arabicParenR" startAt="6"/>
            </a:pPr>
            <a:r>
              <a:rPr lang="en-US" sz="2600" dirty="0">
                <a:solidFill>
                  <a:srgbClr val="1D1347"/>
                </a:solidFill>
                <a:latin typeface="Arial" panose="020B0604020202020204" pitchFamily="34" charset="0"/>
                <a:cs typeface="Arial" panose="020B0604020202020204" pitchFamily="34" charset="0"/>
              </a:rPr>
              <a:t>Provide opportunities to save face or correct conduct on their own. </a:t>
            </a:r>
          </a:p>
          <a:p>
            <a:pPr marL="3487738" indent="-460375">
              <a:buFont typeface="+mj-lt"/>
              <a:buAutoNum type="arabicParenR" startAt="6"/>
            </a:pPr>
            <a:endParaRPr lang="en-US" sz="2600" dirty="0">
              <a:solidFill>
                <a:srgbClr val="1D1347"/>
              </a:solidFill>
              <a:latin typeface="Arial" panose="020B0604020202020204" pitchFamily="34" charset="0"/>
              <a:cs typeface="Arial" panose="020B0604020202020204" pitchFamily="34" charset="0"/>
            </a:endParaRPr>
          </a:p>
          <a:p>
            <a:pPr marL="657225" indent="-657225">
              <a:buFont typeface="+mj-lt"/>
              <a:buAutoNum type="arabicParenR" startAt="6"/>
            </a:pPr>
            <a:r>
              <a:rPr lang="en-US" sz="2600" dirty="0">
                <a:solidFill>
                  <a:srgbClr val="1D1347"/>
                </a:solidFill>
                <a:latin typeface="Arial" panose="020B0604020202020204" pitchFamily="34" charset="0"/>
                <a:cs typeface="Arial" panose="020B0604020202020204" pitchFamily="34" charset="0"/>
              </a:rPr>
              <a:t>Use alternatives to arrest.</a:t>
            </a:r>
          </a:p>
        </p:txBody>
      </p:sp>
      <p:sp>
        <p:nvSpPr>
          <p:cNvPr id="7" name="Title 1">
            <a:extLst>
              <a:ext uri="{FF2B5EF4-FFF2-40B4-BE49-F238E27FC236}">
                <a16:creationId xmlns:a16="http://schemas.microsoft.com/office/drawing/2014/main" id="{838B942A-D4A4-504F-A9F7-C00BF4BC8DAD}"/>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Teenagers</a:t>
            </a:r>
          </a:p>
        </p:txBody>
      </p:sp>
      <p:pic>
        <p:nvPicPr>
          <p:cNvPr id="4098" name="Picture 2" descr="Mark Hayward's City Matters: Mirror Program provides role reversal for cops,  youth | City Matters | unionleader.com">
            <a:extLst>
              <a:ext uri="{FF2B5EF4-FFF2-40B4-BE49-F238E27FC236}">
                <a16:creationId xmlns:a16="http://schemas.microsoft.com/office/drawing/2014/main" id="{3B6E1057-A74A-BD45-890B-1BB53EA213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08"/>
          <a:stretch/>
        </p:blipFill>
        <p:spPr bwMode="auto">
          <a:xfrm>
            <a:off x="577049" y="1977263"/>
            <a:ext cx="4310743" cy="2903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9799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1269" y="1283831"/>
            <a:ext cx="9230064" cy="4893647"/>
          </a:xfrm>
          <a:prstGeom prst="rect">
            <a:avLst/>
          </a:prstGeom>
        </p:spPr>
        <p:txBody>
          <a:bodyPr wrap="square">
            <a:spAutoFit/>
          </a:bodyPr>
          <a:lstStyle/>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Eliminate or minimize physical, noise and other distractions.  </a:t>
            </a:r>
          </a:p>
          <a:p>
            <a:pPr marL="457200" indent="-457200" algn="just">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Encourage or help them get physically comfortable.</a:t>
            </a:r>
          </a:p>
          <a:p>
            <a:pPr marL="457200" indent="-457200" algn="just">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Use Sir, Ma’am, Mr., Mrs. and professional titles.</a:t>
            </a:r>
          </a:p>
          <a:p>
            <a:pPr marL="457200" indent="-457200" algn="just">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Use clear words and concise sentences.</a:t>
            </a:r>
          </a:p>
          <a:p>
            <a:pPr marL="457200" indent="-457200" algn="just">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Be direct and ask questions to confirm understanding.</a:t>
            </a:r>
          </a:p>
          <a:p>
            <a:pPr marL="457200" indent="-457200" algn="just">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Pause between sentences and questions. </a:t>
            </a:r>
          </a:p>
          <a:p>
            <a:pPr marL="457200" indent="-457200" algn="just">
              <a:buFont typeface="+mj-lt"/>
              <a:buAutoNum type="alphaLcParenR"/>
            </a:pPr>
            <a:endParaRPr lang="en-US" sz="2400" dirty="0">
              <a:solidFill>
                <a:srgbClr val="1D1347"/>
              </a:solidFill>
              <a:latin typeface="Arial" panose="020B0604020202020204" pitchFamily="34" charset="0"/>
              <a:cs typeface="Arial" panose="020B0604020202020204" pitchFamily="34" charset="0"/>
            </a:endParaRPr>
          </a:p>
          <a:p>
            <a:pPr marL="457200" indent="-457200" algn="just">
              <a:buFont typeface="+mj-lt"/>
              <a:buAutoNum type="alphaLcParenR"/>
            </a:pPr>
            <a:r>
              <a:rPr lang="en-US" sz="2400" dirty="0">
                <a:solidFill>
                  <a:srgbClr val="1D1347"/>
                </a:solidFill>
                <a:latin typeface="Arial" panose="020B0604020202020204" pitchFamily="34" charset="0"/>
                <a:cs typeface="Arial" panose="020B0604020202020204" pitchFamily="34" charset="0"/>
              </a:rPr>
              <a:t>Consider cultural differences.</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Older Adults</a:t>
            </a:r>
          </a:p>
        </p:txBody>
      </p:sp>
    </p:spTree>
    <p:extLst>
      <p:ext uri="{BB962C8B-B14F-4D97-AF65-F5344CB8AC3E}">
        <p14:creationId xmlns:p14="http://schemas.microsoft.com/office/powerpoint/2010/main" val="2459846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351508"/>
            <a:ext cx="11052699" cy="2893100"/>
          </a:xfrm>
          <a:prstGeom prst="rect">
            <a:avLst/>
          </a:prstGeom>
        </p:spPr>
        <p:txBody>
          <a:bodyPr wrap="square">
            <a:spAutoFit/>
          </a:bodyPr>
          <a:lstStyle/>
          <a:p>
            <a:pPr marL="473075" indent="-457200">
              <a:buFont typeface="+mj-lt"/>
              <a:buAutoNum type="arabicPeriod" startAt="6"/>
            </a:pPr>
            <a:r>
              <a:rPr lang="en-US" sz="2600" dirty="0">
                <a:solidFill>
                  <a:srgbClr val="1D1347"/>
                </a:solidFill>
                <a:latin typeface="Arial" panose="020B0604020202020204" pitchFamily="34" charset="0"/>
                <a:cs typeface="Arial" panose="020B0604020202020204" pitchFamily="34" charset="0"/>
              </a:rPr>
              <a:t>Define and differentiate between a </a:t>
            </a:r>
            <a:r>
              <a:rPr lang="en-US" sz="2600" i="1" dirty="0">
                <a:solidFill>
                  <a:srgbClr val="1D1347"/>
                </a:solidFill>
                <a:latin typeface="Arial" panose="020B0604020202020204" pitchFamily="34" charset="0"/>
                <a:cs typeface="Arial" panose="020B0604020202020204" pitchFamily="34" charset="0"/>
              </a:rPr>
              <a:t>crisis event </a:t>
            </a:r>
            <a:r>
              <a:rPr lang="en-US" sz="2600" dirty="0">
                <a:solidFill>
                  <a:srgbClr val="1D1347"/>
                </a:solidFill>
                <a:latin typeface="Arial" panose="020B0604020202020204" pitchFamily="34" charset="0"/>
                <a:cs typeface="Arial" panose="020B0604020202020204" pitchFamily="34" charset="0"/>
              </a:rPr>
              <a:t>and a </a:t>
            </a:r>
            <a:r>
              <a:rPr lang="en-US" sz="2600" i="1" dirty="0">
                <a:solidFill>
                  <a:srgbClr val="1D1347"/>
                </a:solidFill>
                <a:latin typeface="Arial" panose="020B0604020202020204" pitchFamily="34" charset="0"/>
                <a:cs typeface="Arial" panose="020B0604020202020204" pitchFamily="34" charset="0"/>
              </a:rPr>
              <a:t>mental health crisis</a:t>
            </a:r>
            <a:r>
              <a:rPr lang="en-US" sz="2600" dirty="0">
                <a:solidFill>
                  <a:srgbClr val="1D1347"/>
                </a:solidFill>
                <a:latin typeface="Arial" panose="020B0604020202020204" pitchFamily="34" charset="0"/>
                <a:cs typeface="Arial" panose="020B0604020202020204" pitchFamily="34" charset="0"/>
              </a:rPr>
              <a:t>.</a:t>
            </a:r>
          </a:p>
          <a:p>
            <a:pPr marL="473075" indent="-457200">
              <a:buFont typeface="+mj-lt"/>
              <a:buAutoNum type="arabicPeriod" startAt="6"/>
            </a:pPr>
            <a:endParaRPr lang="en-US" sz="2600" dirty="0">
              <a:solidFill>
                <a:srgbClr val="1D1347"/>
              </a:solidFill>
              <a:latin typeface="Arial" panose="020B0604020202020204" pitchFamily="34" charset="0"/>
              <a:cs typeface="Arial" panose="020B0604020202020204" pitchFamily="34" charset="0"/>
            </a:endParaRPr>
          </a:p>
          <a:p>
            <a:pPr marL="473075" indent="-457200">
              <a:buFont typeface="+mj-lt"/>
              <a:buAutoNum type="arabicPeriod" startAt="6"/>
            </a:pPr>
            <a:r>
              <a:rPr lang="en-US" sz="2600" dirty="0">
                <a:solidFill>
                  <a:srgbClr val="1D1347"/>
                </a:solidFill>
                <a:latin typeface="Arial" panose="020B0604020202020204" pitchFamily="34" charset="0"/>
                <a:cs typeface="Arial" panose="020B0604020202020204" pitchFamily="34" charset="0"/>
              </a:rPr>
              <a:t>Define de-escalation and demonstrate how to use it correctly during a </a:t>
            </a:r>
            <a:r>
              <a:rPr lang="en-US" sz="2600" i="1" dirty="0">
                <a:solidFill>
                  <a:srgbClr val="1D1347"/>
                </a:solidFill>
                <a:latin typeface="Arial" panose="020B0604020202020204" pitchFamily="34" charset="0"/>
                <a:cs typeface="Arial" panose="020B0604020202020204" pitchFamily="34" charset="0"/>
              </a:rPr>
              <a:t>crisis event </a:t>
            </a:r>
            <a:r>
              <a:rPr lang="en-US" sz="2600" dirty="0">
                <a:solidFill>
                  <a:srgbClr val="1D1347"/>
                </a:solidFill>
                <a:latin typeface="Arial" panose="020B0604020202020204" pitchFamily="34" charset="0"/>
                <a:cs typeface="Arial" panose="020B0604020202020204" pitchFamily="34" charset="0"/>
              </a:rPr>
              <a:t>or </a:t>
            </a:r>
            <a:r>
              <a:rPr lang="en-US" sz="2600" i="1" dirty="0">
                <a:solidFill>
                  <a:srgbClr val="1D1347"/>
                </a:solidFill>
                <a:latin typeface="Arial" panose="020B0604020202020204" pitchFamily="34" charset="0"/>
                <a:cs typeface="Arial" panose="020B0604020202020204" pitchFamily="34" charset="0"/>
              </a:rPr>
              <a:t>mental health crisis</a:t>
            </a:r>
            <a:r>
              <a:rPr lang="en-US" sz="2600" dirty="0">
                <a:solidFill>
                  <a:srgbClr val="1D1347"/>
                </a:solidFill>
                <a:latin typeface="Arial" panose="020B0604020202020204" pitchFamily="34" charset="0"/>
                <a:cs typeface="Arial" panose="020B0604020202020204" pitchFamily="34" charset="0"/>
              </a:rPr>
              <a:t>.</a:t>
            </a:r>
          </a:p>
          <a:p>
            <a:pPr marL="473075" indent="-457200">
              <a:buFont typeface="+mj-lt"/>
              <a:buAutoNum type="arabicPeriod" startAt="6"/>
            </a:pPr>
            <a:endParaRPr lang="en-US" sz="2600" dirty="0">
              <a:solidFill>
                <a:srgbClr val="1D1347"/>
              </a:solidFill>
              <a:latin typeface="Arial" panose="020B0604020202020204" pitchFamily="34" charset="0"/>
              <a:cs typeface="Arial" panose="020B0604020202020204" pitchFamily="34" charset="0"/>
            </a:endParaRPr>
          </a:p>
          <a:p>
            <a:pPr marL="473075" indent="-457200">
              <a:buFont typeface="+mj-lt"/>
              <a:buAutoNum type="arabicPeriod" startAt="6"/>
            </a:pPr>
            <a:r>
              <a:rPr lang="en-US" sz="2600" dirty="0">
                <a:solidFill>
                  <a:srgbClr val="1D1347"/>
                </a:solidFill>
                <a:latin typeface="Arial" panose="020B0604020202020204" pitchFamily="34" charset="0"/>
                <a:cs typeface="Arial" panose="020B0604020202020204" pitchFamily="34" charset="0"/>
              </a:rPr>
              <a:t>Demonstrate how to communicate effectively when negotiating. </a:t>
            </a:r>
          </a:p>
        </p:txBody>
      </p:sp>
      <p:sp>
        <p:nvSpPr>
          <p:cNvPr id="4" name="Title 1">
            <a:extLst>
              <a:ext uri="{FF2B5EF4-FFF2-40B4-BE49-F238E27FC236}">
                <a16:creationId xmlns:a16="http://schemas.microsoft.com/office/drawing/2014/main" id="{CCC65FC4-1DD3-F540-9B06-50441D7D105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Learning Objectives</a:t>
            </a:r>
          </a:p>
        </p:txBody>
      </p:sp>
    </p:spTree>
    <p:extLst>
      <p:ext uri="{BB962C8B-B14F-4D97-AF65-F5344CB8AC3E}">
        <p14:creationId xmlns:p14="http://schemas.microsoft.com/office/powerpoint/2010/main" val="2593047192"/>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left)">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older adults">
            <a:extLst>
              <a:ext uri="{FF2B5EF4-FFF2-40B4-BE49-F238E27FC236}">
                <a16:creationId xmlns:a16="http://schemas.microsoft.com/office/drawing/2014/main" id="{B5FB9426-022B-418D-B65D-1905844632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17"/>
          <a:stretch/>
        </p:blipFill>
        <p:spPr bwMode="auto">
          <a:xfrm>
            <a:off x="0" y="4080933"/>
            <a:ext cx="6207243" cy="27770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74089" y="1122300"/>
            <a:ext cx="11043821" cy="4524315"/>
          </a:xfrm>
          <a:prstGeom prst="rect">
            <a:avLst/>
          </a:prstGeom>
        </p:spPr>
        <p:txBody>
          <a:bodyPr wrap="square">
            <a:spAutoFit/>
          </a:bodyPr>
          <a:lstStyle/>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Minimize distractions.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Be patient. Offer comfort and reassurance. </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Encourage them to explain their thoughts. Listen and do not interrupt. </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Focus on their voice volume and tone.</a:t>
            </a:r>
          </a:p>
          <a:p>
            <a:pPr marL="4575175"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5175"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Do not correct irrelevant information.</a:t>
            </a:r>
          </a:p>
          <a:p>
            <a:pPr marL="4575175"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5175"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Encourage them to use non-verbal language.</a:t>
            </a:r>
          </a:p>
          <a:p>
            <a:pPr marL="4575175"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Older Adults with Dementia</a:t>
            </a:r>
          </a:p>
        </p:txBody>
      </p:sp>
    </p:spTree>
    <p:extLst>
      <p:ext uri="{BB962C8B-B14F-4D97-AF65-F5344CB8AC3E}">
        <p14:creationId xmlns:p14="http://schemas.microsoft.com/office/powerpoint/2010/main" val="239648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mage result for person in wheel chair">
            <a:extLst>
              <a:ext uri="{FF2B5EF4-FFF2-40B4-BE49-F238E27FC236}">
                <a16:creationId xmlns:a16="http://schemas.microsoft.com/office/drawing/2014/main" id="{C0E48E4E-7009-444C-8AF5-CB4C998B0D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73" y="2183798"/>
            <a:ext cx="2979452" cy="446917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68171" y="1244182"/>
            <a:ext cx="11061577" cy="4401205"/>
          </a:xfrm>
          <a:prstGeom prst="rect">
            <a:avLst/>
          </a:prstGeom>
        </p:spPr>
        <p:txBody>
          <a:bodyPr wrap="square">
            <a:spAutoFit/>
          </a:bodyPr>
          <a:lstStyle/>
          <a:p>
            <a:r>
              <a:rPr lang="en-US" sz="2800" dirty="0">
                <a:solidFill>
                  <a:srgbClr val="1D1347"/>
                </a:solidFill>
                <a:latin typeface="Arial" panose="020B0604020202020204" pitchFamily="34" charset="0"/>
                <a:cs typeface="Arial" panose="020B0604020202020204" pitchFamily="34" charset="0"/>
              </a:rPr>
              <a:t>Use first person and possessive words like </a:t>
            </a:r>
            <a:r>
              <a:rPr lang="en-US" sz="2800" i="1" dirty="0">
                <a:solidFill>
                  <a:srgbClr val="1D1347"/>
                </a:solidFill>
                <a:latin typeface="Arial" panose="020B0604020202020204" pitchFamily="34" charset="0"/>
                <a:cs typeface="Arial" panose="020B0604020202020204" pitchFamily="34" charset="0"/>
              </a:rPr>
              <a:t>“with,” “has,” </a:t>
            </a:r>
            <a:r>
              <a:rPr lang="en-US" sz="2800" dirty="0">
                <a:solidFill>
                  <a:srgbClr val="1D1347"/>
                </a:solidFill>
                <a:latin typeface="Arial" panose="020B0604020202020204" pitchFamily="34" charset="0"/>
                <a:cs typeface="Arial" panose="020B0604020202020204" pitchFamily="34" charset="0"/>
              </a:rPr>
              <a:t>or </a:t>
            </a:r>
            <a:r>
              <a:rPr lang="en-US" sz="2800" i="1" dirty="0">
                <a:solidFill>
                  <a:srgbClr val="1D1347"/>
                </a:solidFill>
                <a:latin typeface="Arial" panose="020B0604020202020204" pitchFamily="34" charset="0"/>
                <a:cs typeface="Arial" panose="020B0604020202020204" pitchFamily="34" charset="0"/>
              </a:rPr>
              <a:t>“uses” </a:t>
            </a:r>
            <a:r>
              <a:rPr lang="en-US" sz="2800" dirty="0">
                <a:solidFill>
                  <a:srgbClr val="1D1347"/>
                </a:solidFill>
                <a:latin typeface="Arial" panose="020B0604020202020204" pitchFamily="34" charset="0"/>
                <a:cs typeface="Arial" panose="020B0604020202020204" pitchFamily="34" charset="0"/>
              </a:rPr>
              <a:t>instead of </a:t>
            </a:r>
            <a:r>
              <a:rPr lang="en-US" sz="2800" i="1" dirty="0">
                <a:solidFill>
                  <a:srgbClr val="1D1347"/>
                </a:solidFill>
                <a:latin typeface="Arial" panose="020B0604020202020204" pitchFamily="34" charset="0"/>
                <a:cs typeface="Arial" panose="020B0604020202020204" pitchFamily="34" charset="0"/>
              </a:rPr>
              <a:t>“is” </a:t>
            </a:r>
            <a:r>
              <a:rPr lang="en-US" sz="2800" dirty="0">
                <a:solidFill>
                  <a:srgbClr val="1D1347"/>
                </a:solidFill>
                <a:latin typeface="Arial" panose="020B0604020202020204" pitchFamily="34" charset="0"/>
                <a:cs typeface="Arial" panose="020B0604020202020204" pitchFamily="34" charset="0"/>
              </a:rPr>
              <a:t>to:</a:t>
            </a:r>
          </a:p>
          <a:p>
            <a:endParaRPr lang="en-US" sz="2800" b="1" dirty="0">
              <a:solidFill>
                <a:srgbClr val="1D1347"/>
              </a:solidFill>
              <a:latin typeface="Arial" panose="020B0604020202020204" pitchFamily="34" charset="0"/>
              <a:cs typeface="Arial" panose="020B0604020202020204" pitchFamily="34" charset="0"/>
            </a:endParaRPr>
          </a:p>
          <a:p>
            <a:pPr marL="3144838" indent="-414338">
              <a:lnSpc>
                <a:spcPct val="200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Focus on the person first, </a:t>
            </a:r>
            <a:r>
              <a:rPr lang="en-US" sz="2800" u="sng" dirty="0">
                <a:solidFill>
                  <a:srgbClr val="1D1347"/>
                </a:solidFill>
                <a:latin typeface="Arial" panose="020B0604020202020204" pitchFamily="34" charset="0"/>
                <a:cs typeface="Arial" panose="020B0604020202020204" pitchFamily="34" charset="0"/>
              </a:rPr>
              <a:t>not the disability</a:t>
            </a:r>
            <a:r>
              <a:rPr lang="en-US" sz="2800" dirty="0">
                <a:solidFill>
                  <a:srgbClr val="1D1347"/>
                </a:solidFill>
                <a:latin typeface="Arial" panose="020B0604020202020204" pitchFamily="34" charset="0"/>
                <a:cs typeface="Arial" panose="020B0604020202020204" pitchFamily="34" charset="0"/>
              </a:rPr>
              <a:t> </a:t>
            </a:r>
          </a:p>
          <a:p>
            <a:pPr marL="3144838" indent="-414338">
              <a:lnSpc>
                <a:spcPct val="200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Recognize disability is only part, and not all</a:t>
            </a:r>
          </a:p>
          <a:p>
            <a:pPr marL="3144838" indent="-414338">
              <a:lnSpc>
                <a:spcPct val="200000"/>
              </a:lnSpc>
              <a:buClr>
                <a:srgbClr val="C00000"/>
              </a:buClr>
              <a:buSzPct val="125000"/>
              <a:buFont typeface="Arial" panose="020B0604020202020204" pitchFamily="34" charset="0"/>
              <a:buChar char="•"/>
            </a:pPr>
            <a:r>
              <a:rPr lang="en-US" sz="2800" dirty="0">
                <a:solidFill>
                  <a:srgbClr val="1D1347"/>
                </a:solidFill>
                <a:latin typeface="Arial" panose="020B0604020202020204" pitchFamily="34" charset="0"/>
                <a:cs typeface="Arial" panose="020B0604020202020204" pitchFamily="34" charset="0"/>
              </a:rPr>
              <a:t>Demonstrate liberation rather than limitation</a:t>
            </a:r>
          </a:p>
          <a:p>
            <a:endParaRPr lang="en-US" sz="2800" b="1" dirty="0">
              <a:solidFill>
                <a:srgbClr val="1D1347"/>
              </a:solidFill>
              <a:latin typeface="Arial" panose="020B0604020202020204" pitchFamily="34" charset="0"/>
              <a:cs typeface="Arial" panose="020B0604020202020204" pitchFamily="34" charset="0"/>
            </a:endParaRP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Persons with Disabilities</a:t>
            </a:r>
          </a:p>
        </p:txBody>
      </p:sp>
    </p:spTree>
    <p:extLst>
      <p:ext uri="{BB962C8B-B14F-4D97-AF65-F5344CB8AC3E}">
        <p14:creationId xmlns:p14="http://schemas.microsoft.com/office/powerpoint/2010/main" val="168113251"/>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0D95FB4D-2D63-462C-BA81-1983C951B23D}"/>
              </a:ext>
            </a:extLst>
          </p:cNvPr>
          <p:cNvGraphicFramePr>
            <a:graphicFrameLocks noGrp="1"/>
          </p:cNvGraphicFramePr>
          <p:nvPr>
            <p:extLst>
              <p:ext uri="{D42A27DB-BD31-4B8C-83A1-F6EECF244321}">
                <p14:modId xmlns:p14="http://schemas.microsoft.com/office/powerpoint/2010/main" val="2291148467"/>
              </p:ext>
            </p:extLst>
          </p:nvPr>
        </p:nvGraphicFramePr>
        <p:xfrm>
          <a:off x="1608666" y="1458382"/>
          <a:ext cx="8974667" cy="3941235"/>
        </p:xfrm>
        <a:graphic>
          <a:graphicData uri="http://schemas.openxmlformats.org/drawingml/2006/table">
            <a:tbl>
              <a:tblPr firstRow="1" firstCol="1" bandRow="1"/>
              <a:tblGrid>
                <a:gridCol w="4257860">
                  <a:extLst>
                    <a:ext uri="{9D8B030D-6E8A-4147-A177-3AD203B41FA5}">
                      <a16:colId xmlns:a16="http://schemas.microsoft.com/office/drawing/2014/main" val="1413870344"/>
                    </a:ext>
                  </a:extLst>
                </a:gridCol>
                <a:gridCol w="4716807">
                  <a:extLst>
                    <a:ext uri="{9D8B030D-6E8A-4147-A177-3AD203B41FA5}">
                      <a16:colId xmlns:a16="http://schemas.microsoft.com/office/drawing/2014/main" val="1662489628"/>
                    </a:ext>
                  </a:extLst>
                </a:gridCol>
              </a:tblGrid>
              <a:tr h="508601">
                <a:tc gridSpan="2">
                  <a:txBody>
                    <a:bodyPr/>
                    <a:lstStyle/>
                    <a:p>
                      <a:pPr marL="0" marR="0" algn="ctr">
                        <a:lnSpc>
                          <a:spcPct val="115000"/>
                        </a:lnSpc>
                        <a:spcBef>
                          <a:spcPts val="0"/>
                        </a:spcBef>
                        <a:spcAft>
                          <a:spcPts val="0"/>
                        </a:spcAft>
                      </a:pPr>
                      <a:r>
                        <a:rPr lang="en-US" sz="28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endParaRPr lang="en-US" sz="2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165313977"/>
                  </a:ext>
                </a:extLst>
              </a:tr>
              <a:tr h="589682">
                <a:tc>
                  <a:txBody>
                    <a:bodyPr/>
                    <a:lstStyle/>
                    <a:p>
                      <a:pPr marL="0" marR="0" algn="ctr">
                        <a:lnSpc>
                          <a:spcPct val="115000"/>
                        </a:lnSpc>
                        <a:spcBef>
                          <a:spcPts val="0"/>
                        </a:spcBef>
                        <a:spcAft>
                          <a:spcPts val="0"/>
                        </a:spcAft>
                      </a:pP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Do not use</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D1347"/>
                    </a:solidFill>
                  </a:tcPr>
                </a:tc>
                <a:tc>
                  <a:txBody>
                    <a:bodyPr/>
                    <a:lstStyle/>
                    <a:p>
                      <a:pPr marL="0" marR="0" algn="ctr">
                        <a:lnSpc>
                          <a:spcPct val="115000"/>
                        </a:lnSpc>
                        <a:spcBef>
                          <a:spcPts val="0"/>
                        </a:spcBef>
                        <a:spcAft>
                          <a:spcPts val="0"/>
                        </a:spcAft>
                      </a:pP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Use</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D1347"/>
                    </a:solidFill>
                  </a:tcPr>
                </a:tc>
                <a:extLst>
                  <a:ext uri="{0D108BD9-81ED-4DB2-BD59-A6C34878D82A}">
                    <a16:rowId xmlns:a16="http://schemas.microsoft.com/office/drawing/2014/main" val="2758994270"/>
                  </a:ext>
                </a:extLst>
              </a:tr>
              <a:tr h="589682">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Disabled persons.</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CCCCCC"/>
                    </a:solidFill>
                  </a:tcPr>
                </a:tc>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Persons </a:t>
                      </a:r>
                      <a:r>
                        <a:rPr lang="en-US" sz="2800" i="1" u="sng" dirty="0">
                          <a:solidFill>
                            <a:srgbClr val="C00000"/>
                          </a:solidFill>
                          <a:effectLst/>
                          <a:latin typeface="Arial" panose="020B0604020202020204" pitchFamily="34" charset="0"/>
                          <a:ea typeface="Calibri" panose="020F0502020204030204" pitchFamily="34" charset="0"/>
                          <a:cs typeface="Arial" panose="020B0604020202020204" pitchFamily="34" charset="0"/>
                        </a:rPr>
                        <a:t>with</a:t>
                      </a: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 disabilities.</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CCCCCC"/>
                    </a:solidFill>
                  </a:tcPr>
                </a:tc>
                <a:extLst>
                  <a:ext uri="{0D108BD9-81ED-4DB2-BD59-A6C34878D82A}">
                    <a16:rowId xmlns:a16="http://schemas.microsoft.com/office/drawing/2014/main" val="3217826173"/>
                  </a:ext>
                </a:extLst>
              </a:tr>
              <a:tr h="562041">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Tom </a:t>
                      </a:r>
                      <a:r>
                        <a:rPr lang="en-US" sz="2800" i="1" u="sng" dirty="0">
                          <a:solidFill>
                            <a:srgbClr val="C00000"/>
                          </a:solidFill>
                          <a:effectLst/>
                          <a:latin typeface="Arial" panose="020B0604020202020204" pitchFamily="34" charset="0"/>
                          <a:ea typeface="Calibri" panose="020F0502020204030204" pitchFamily="34" charset="0"/>
                          <a:cs typeface="Arial" panose="020B0604020202020204" pitchFamily="34" charset="0"/>
                        </a:rPr>
                        <a:t>is</a:t>
                      </a: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 mentally ill.</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Tom </a:t>
                      </a:r>
                      <a:r>
                        <a:rPr lang="en-US" sz="2800" i="1" u="sng" dirty="0">
                          <a:solidFill>
                            <a:srgbClr val="C00000"/>
                          </a:solidFill>
                          <a:effectLst/>
                          <a:latin typeface="Arial" panose="020B0604020202020204" pitchFamily="34" charset="0"/>
                          <a:ea typeface="Calibri" panose="020F0502020204030204" pitchFamily="34" charset="0"/>
                          <a:cs typeface="Arial" panose="020B0604020202020204" pitchFamily="34" charset="0"/>
                        </a:rPr>
                        <a:t>has</a:t>
                      </a: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 a mental illness.</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550218270"/>
                  </a:ext>
                </a:extLst>
              </a:tr>
              <a:tr h="1017202">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Mary </a:t>
                      </a:r>
                      <a:r>
                        <a:rPr lang="en-US" sz="2800" i="1" u="sng" dirty="0">
                          <a:solidFill>
                            <a:srgbClr val="C00000"/>
                          </a:solidFill>
                          <a:effectLst/>
                          <a:latin typeface="Arial" panose="020B0604020202020204" pitchFamily="34" charset="0"/>
                          <a:ea typeface="Calibri" panose="020F0502020204030204" pitchFamily="34" charset="0"/>
                          <a:cs typeface="Arial" panose="020B0604020202020204" pitchFamily="34" charset="0"/>
                        </a:rPr>
                        <a:t>is</a:t>
                      </a: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 confined to</a:t>
                      </a:r>
                    </a:p>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a wheelchair.</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CCCCCC"/>
                    </a:solidFill>
                  </a:tcPr>
                </a:tc>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Mary </a:t>
                      </a:r>
                      <a:r>
                        <a:rPr lang="en-US" sz="2800" i="1" u="sng" dirty="0">
                          <a:solidFill>
                            <a:srgbClr val="C00000"/>
                          </a:solidFill>
                          <a:effectLst/>
                          <a:latin typeface="Arial" panose="020B0604020202020204" pitchFamily="34" charset="0"/>
                          <a:ea typeface="Calibri" panose="020F0502020204030204" pitchFamily="34" charset="0"/>
                          <a:cs typeface="Arial" panose="020B0604020202020204" pitchFamily="34" charset="0"/>
                        </a:rPr>
                        <a:t>uses</a:t>
                      </a: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 a wheelchair.</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CCCCCC"/>
                    </a:solidFill>
                  </a:tcPr>
                </a:tc>
                <a:extLst>
                  <a:ext uri="{0D108BD9-81ED-4DB2-BD59-A6C34878D82A}">
                    <a16:rowId xmlns:a16="http://schemas.microsoft.com/office/drawing/2014/main" val="3148443181"/>
                  </a:ext>
                </a:extLst>
              </a:tr>
              <a:tr h="674027">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Others?</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a:solidFill>
                            <a:srgbClr val="C00000"/>
                          </a:solidFill>
                          <a:effectLst/>
                          <a:latin typeface="Arial" panose="020B0604020202020204" pitchFamily="34" charset="0"/>
                          <a:ea typeface="Calibri" panose="020F0502020204030204" pitchFamily="34" charset="0"/>
                          <a:cs typeface="Arial" panose="020B0604020202020204" pitchFamily="34" charset="0"/>
                        </a:rPr>
                        <a:t>Others?</a:t>
                      </a:r>
                    </a:p>
                  </a:txBody>
                  <a:tcPr marL="68580" marR="68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solidFill>
                  </a:tcPr>
                </a:tc>
                <a:extLst>
                  <a:ext uri="{0D108BD9-81ED-4DB2-BD59-A6C34878D82A}">
                    <a16:rowId xmlns:a16="http://schemas.microsoft.com/office/drawing/2014/main" val="3514248851"/>
                  </a:ext>
                </a:extLst>
              </a:tr>
            </a:tbl>
          </a:graphicData>
        </a:graphic>
      </p:graphicFrame>
      <p:sp>
        <p:nvSpPr>
          <p:cNvPr id="4" name="Title 1">
            <a:extLst>
              <a:ext uri="{FF2B5EF4-FFF2-40B4-BE49-F238E27FC236}">
                <a16:creationId xmlns:a16="http://schemas.microsoft.com/office/drawing/2014/main" id="{738638CE-E450-4428-A4D9-D2E3483BE60C}"/>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Persons with Disabilities</a:t>
            </a:r>
          </a:p>
        </p:txBody>
      </p:sp>
    </p:spTree>
    <p:extLst>
      <p:ext uri="{BB962C8B-B14F-4D97-AF65-F5344CB8AC3E}">
        <p14:creationId xmlns:p14="http://schemas.microsoft.com/office/powerpoint/2010/main" val="2069702781"/>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5211" y="1313218"/>
            <a:ext cx="11061577" cy="4893647"/>
          </a:xfrm>
          <a:prstGeom prst="rect">
            <a:avLst/>
          </a:prstGeom>
        </p:spPr>
        <p:txBody>
          <a:bodyPr wrap="square">
            <a:spAutoFit/>
          </a:bodyPr>
          <a:lstStyle/>
          <a:p>
            <a:pPr marL="457200" indent="-4572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Say </a:t>
            </a:r>
            <a:r>
              <a:rPr lang="en-US" sz="2400" i="1" dirty="0">
                <a:solidFill>
                  <a:srgbClr val="1D1347"/>
                </a:solidFill>
                <a:latin typeface="Arial" panose="020B0604020202020204" pitchFamily="34" charset="0"/>
                <a:cs typeface="Arial" panose="020B0604020202020204" pitchFamily="34" charset="0"/>
              </a:rPr>
              <a:t>“May I assist you?” </a:t>
            </a:r>
            <a:r>
              <a:rPr lang="en-US" sz="2400" dirty="0">
                <a:solidFill>
                  <a:srgbClr val="1D1347"/>
                </a:solidFill>
                <a:latin typeface="Arial" panose="020B0604020202020204" pitchFamily="34" charset="0"/>
                <a:cs typeface="Arial" panose="020B0604020202020204" pitchFamily="34" charset="0"/>
              </a:rPr>
              <a:t>before trying to help without asking. Assure the person you recognize their needs.</a:t>
            </a:r>
          </a:p>
          <a:p>
            <a:pPr marL="457200" indent="-4572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Treat assistive devices as personal space and valuable property.</a:t>
            </a:r>
          </a:p>
          <a:p>
            <a:pPr marL="457200" indent="-4572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Position yourself directly in front of people sitting in a wheelchair at eye level, but do not kneel. Stand back if needed so they don’t look up. </a:t>
            </a:r>
          </a:p>
          <a:p>
            <a:pPr marL="457200" indent="-4572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Ask persons using a wheelchair which direction they prefer to face when being helped when going up or down stairs or steep inclines. </a:t>
            </a:r>
          </a:p>
          <a:p>
            <a:pPr marL="457200" indent="-457200">
              <a:buClr>
                <a:srgbClr val="C00000"/>
              </a:buClr>
              <a:buSzPct val="125000"/>
              <a:buFont typeface="Arial" panose="020B0604020202020204" pitchFamily="34" charset="0"/>
              <a:buChar char="•"/>
            </a:pPr>
            <a:endParaRPr lang="en-US" sz="2400" dirty="0">
              <a:solidFill>
                <a:srgbClr val="1D1347"/>
              </a:solidFill>
              <a:latin typeface="Arial" panose="020B0604020202020204" pitchFamily="34" charset="0"/>
              <a:cs typeface="Arial" panose="020B0604020202020204" pitchFamily="34" charset="0"/>
            </a:endParaRPr>
          </a:p>
          <a:p>
            <a:pPr marL="457200" indent="-457200">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Move physical obstacles and barriers so they can easily and safely go forward, backward, and turn around. </a:t>
            </a:r>
          </a:p>
        </p:txBody>
      </p:sp>
      <p:sp>
        <p:nvSpPr>
          <p:cNvPr id="8" name="Title 1"/>
          <p:cNvSpPr>
            <a:spLocks noGrp="1"/>
          </p:cNvSpPr>
          <p:nvPr>
            <p:ph type="title" idx="4294967295"/>
          </p:nvPr>
        </p:nvSpPr>
        <p:spPr>
          <a:xfrm>
            <a:off x="0" y="171976"/>
            <a:ext cx="12192000" cy="768279"/>
          </a:xfrm>
          <a:prstGeom prst="rect">
            <a:avLst/>
          </a:prstGeom>
        </p:spPr>
        <p:txBody>
          <a:bodyPr/>
          <a:lstStyle/>
          <a:p>
            <a:r>
              <a:rPr lang="en-US" sz="5400" dirty="0">
                <a:solidFill>
                  <a:srgbClr val="1D1347"/>
                </a:solidFill>
                <a:effectLst>
                  <a:outerShdw blurRad="38100" dist="38100" dir="2700000" algn="tl">
                    <a:srgbClr val="000000">
                      <a:alpha val="43137"/>
                    </a:srgbClr>
                  </a:outerShdw>
                </a:effectLst>
              </a:rPr>
              <a:t>Physical Disabilities</a:t>
            </a:r>
          </a:p>
        </p:txBody>
      </p:sp>
    </p:spTree>
    <p:extLst>
      <p:ext uri="{BB962C8B-B14F-4D97-AF65-F5344CB8AC3E}">
        <p14:creationId xmlns:p14="http://schemas.microsoft.com/office/powerpoint/2010/main" val="1175804469"/>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12278" y="1455220"/>
            <a:ext cx="9179168" cy="2246769"/>
          </a:xfrm>
          <a:prstGeom prst="rect">
            <a:avLst/>
          </a:prstGeom>
        </p:spPr>
        <p:txBody>
          <a:bodyPr wrap="square">
            <a:spAutoFit/>
          </a:bodyPr>
          <a:lstStyle/>
          <a:p>
            <a:pPr algn="ct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What are some common signs that person may be deaf or have hearing loss? </a:t>
            </a:r>
          </a:p>
          <a:p>
            <a:pPr algn="ctr"/>
            <a:endParaRPr lang="en-US" sz="2800" dirty="0">
              <a:solidFill>
                <a:srgbClr val="1D1347"/>
              </a:solidFill>
              <a:latin typeface="Arial" panose="020B0604020202020204" pitchFamily="34" charset="0"/>
              <a:ea typeface="Calibri" panose="020F0502020204030204" pitchFamily="34" charset="0"/>
              <a:cs typeface="Arial" panose="020B0604020202020204" pitchFamily="34" charset="0"/>
            </a:endParaRPr>
          </a:p>
          <a:p>
            <a:pPr algn="ct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What are some best practices for communicating with persons who are deaf or have a hearing loss? </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Deaf or Hard of Hearing</a:t>
            </a:r>
          </a:p>
        </p:txBody>
      </p:sp>
      <p:pic>
        <p:nvPicPr>
          <p:cNvPr id="8" name="Picture 2" descr="Image result for deaf">
            <a:extLst>
              <a:ext uri="{FF2B5EF4-FFF2-40B4-BE49-F238E27FC236}">
                <a16:creationId xmlns:a16="http://schemas.microsoft.com/office/drawing/2014/main" id="{1C94B806-2581-4C45-AFBD-4F4ADC35BA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3071" y="4099197"/>
            <a:ext cx="1840098" cy="1840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780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77043" y="1481897"/>
            <a:ext cx="6464679" cy="1384995"/>
          </a:xfrm>
          <a:prstGeom prst="rect">
            <a:avLst/>
          </a:prstGeom>
        </p:spPr>
        <p:txBody>
          <a:bodyPr wrap="square">
            <a:spAutoFit/>
          </a:bodyPr>
          <a:lstStyle/>
          <a:p>
            <a:pPr algn="ctr"/>
            <a:r>
              <a:rPr lang="en-US" sz="2800" dirty="0">
                <a:solidFill>
                  <a:srgbClr val="1D1347"/>
                </a:solidFill>
                <a:latin typeface="Arial" panose="020B0604020202020204" pitchFamily="34" charset="0"/>
                <a:ea typeface="Calibri" panose="020F0502020204030204" pitchFamily="34" charset="0"/>
                <a:cs typeface="Arial" panose="020B0604020202020204" pitchFamily="34" charset="0"/>
              </a:rPr>
              <a:t>What are some best practices for communicating with persons who are blind or have low vision? </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Blind or Low Vision </a:t>
            </a:r>
          </a:p>
        </p:txBody>
      </p:sp>
      <p:pic>
        <p:nvPicPr>
          <p:cNvPr id="6" name="Picture 4" descr="Image result for blind">
            <a:extLst>
              <a:ext uri="{FF2B5EF4-FFF2-40B4-BE49-F238E27FC236}">
                <a16:creationId xmlns:a16="http://schemas.microsoft.com/office/drawing/2014/main" id="{76BC4182-5BA8-6643-A5F9-8830FED4F4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2268" y="2866892"/>
            <a:ext cx="3254227" cy="3254227"/>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Faith In Humanity Restored - 24 Pics | Humanity restored, Faith in  humanity, Faith in humanity restored">
            <a:extLst>
              <a:ext uri="{FF2B5EF4-FFF2-40B4-BE49-F238E27FC236}">
                <a16:creationId xmlns:a16="http://schemas.microsoft.com/office/drawing/2014/main" id="{49C85B67-9F21-8C48-9D46-452DEDF8A1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669" y="1455220"/>
            <a:ext cx="3886351" cy="494522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973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5212" y="1125653"/>
            <a:ext cx="11061576" cy="4917500"/>
          </a:xfrm>
          <a:prstGeom prst="rect">
            <a:avLst/>
          </a:prstGeom>
        </p:spPr>
        <p:txBody>
          <a:bodyPr wrap="square">
            <a:spAutoFit/>
          </a:bodyPr>
          <a:lstStyle/>
          <a:p>
            <a:r>
              <a:rPr lang="en-US" sz="2400" dirty="0">
                <a:solidFill>
                  <a:srgbClr val="1D1347"/>
                </a:solidFill>
                <a:latin typeface="Arial" panose="020B0604020202020204" pitchFamily="34" charset="0"/>
                <a:cs typeface="Arial" panose="020B0604020202020204" pitchFamily="34" charset="0"/>
              </a:rPr>
              <a:t>A difficult or dangerous situation that requires an                                                     immediate call to action. </a:t>
            </a:r>
          </a:p>
          <a:p>
            <a:endParaRPr lang="en-US" sz="2400" dirty="0">
              <a:solidFill>
                <a:srgbClr val="1D1347"/>
              </a:solidFill>
              <a:latin typeface="Arial" panose="020B0604020202020204" pitchFamily="34" charset="0"/>
              <a:cs typeface="Arial" panose="020B0604020202020204" pitchFamily="34" charset="0"/>
            </a:endParaRP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Violent crimes </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Arrest or investigation situations</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Hostile or non-compliant persons </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Unexpected death or serious injury to a family member or friend</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Events involving people who are under the influence of alcohol or drugs</a:t>
            </a:r>
          </a:p>
          <a:p>
            <a:pPr marL="342900" indent="-342900">
              <a:lnSpc>
                <a:spcPct val="150000"/>
              </a:lnSpc>
              <a:spcBef>
                <a:spcPts val="600"/>
              </a:spcBef>
              <a:buClr>
                <a:srgbClr val="C00000"/>
              </a:buClr>
              <a:buSzPct val="125000"/>
              <a:buFont typeface="Arial" panose="020B0604020202020204" pitchFamily="34" charset="0"/>
              <a:buChar char="•"/>
            </a:pPr>
            <a:r>
              <a:rPr lang="en-US" sz="2400" dirty="0">
                <a:solidFill>
                  <a:srgbClr val="1D1347"/>
                </a:solidFill>
                <a:latin typeface="Arial" panose="020B0604020202020204" pitchFamily="34" charset="0"/>
                <a:cs typeface="Arial" panose="020B0604020202020204" pitchFamily="34" charset="0"/>
              </a:rPr>
              <a:t>Events involving persons with mental illness or developmental disabilities</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Crisis Event</a:t>
            </a:r>
          </a:p>
        </p:txBody>
      </p:sp>
      <p:pic>
        <p:nvPicPr>
          <p:cNvPr id="4" name="Picture 2" descr="Fired, But Fit for Duty: Impunity for bad policing in Oregon -  oregonlive.com">
            <a:extLst>
              <a:ext uri="{FF2B5EF4-FFF2-40B4-BE49-F238E27FC236}">
                <a16:creationId xmlns:a16="http://schemas.microsoft.com/office/drawing/2014/main" id="{521BF9B7-E439-0749-9A91-0408F5B53F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1813" y="1212358"/>
            <a:ext cx="4478693" cy="3084574"/>
          </a:xfrm>
          <a:prstGeom prst="rect">
            <a:avLst/>
          </a:prstGeom>
          <a:noFill/>
          <a:effectLst>
            <a:softEdge rad="155057"/>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01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5262979"/>
          </a:xfrm>
          <a:prstGeom prst="rect">
            <a:avLst/>
          </a:prstGeom>
        </p:spPr>
        <p:txBody>
          <a:bodyPr wrap="square">
            <a:spAutoFit/>
          </a:bodyPr>
          <a:lstStyle/>
          <a:p>
            <a:r>
              <a:rPr lang="en-US" sz="2400" dirty="0">
                <a:solidFill>
                  <a:srgbClr val="1D1347"/>
                </a:solidFill>
                <a:latin typeface="Arial" panose="020B0604020202020204" pitchFamily="34" charset="0"/>
                <a:cs typeface="Arial" panose="020B0604020202020204" pitchFamily="34" charset="0"/>
              </a:rPr>
              <a:t>Occurs when a person’s normal coping mechanisms are overwhelmed, causing them to have an extreme emotional, physical, mental, or behavioral response.</a:t>
            </a:r>
          </a:p>
          <a:p>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Emotional reactions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Psychological impairments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Physical reactions</a:t>
            </a:r>
          </a:p>
          <a:p>
            <a:pPr marL="457200" indent="-457200">
              <a:buFont typeface="+mj-lt"/>
              <a:buAutoNum type="arabicParenR"/>
            </a:pPr>
            <a:endParaRPr lang="en-US" sz="2400" dirty="0">
              <a:solidFill>
                <a:srgbClr val="1D1347"/>
              </a:solidFill>
              <a:latin typeface="Arial" panose="020B0604020202020204" pitchFamily="34" charset="0"/>
              <a:cs typeface="Arial" panose="020B0604020202020204" pitchFamily="34" charset="0"/>
            </a:endParaRPr>
          </a:p>
          <a:p>
            <a:pPr marL="457200" indent="-457200">
              <a:buFont typeface="+mj-lt"/>
              <a:buAutoNum type="arabicParenR"/>
            </a:pPr>
            <a:r>
              <a:rPr lang="en-US" sz="2400" dirty="0">
                <a:solidFill>
                  <a:srgbClr val="1D1347"/>
                </a:solidFill>
                <a:latin typeface="Arial" panose="020B0604020202020204" pitchFamily="34" charset="0"/>
                <a:cs typeface="Arial" panose="020B0604020202020204" pitchFamily="34" charset="0"/>
              </a:rPr>
              <a:t>Behavioral reactions  </a:t>
            </a:r>
          </a:p>
          <a:p>
            <a:r>
              <a:rPr lang="en-US" sz="2400" dirty="0">
                <a:solidFill>
                  <a:srgbClr val="1D1347"/>
                </a:solidFill>
                <a:latin typeface="Arial" panose="020B0604020202020204" pitchFamily="34" charset="0"/>
                <a:cs typeface="Arial" panose="020B0604020202020204" pitchFamily="34" charset="0"/>
              </a:rPr>
              <a:t> </a:t>
            </a:r>
          </a:p>
          <a:p>
            <a:r>
              <a:rPr lang="en-US" sz="2400" b="1" u="sng" dirty="0">
                <a:solidFill>
                  <a:srgbClr val="1D1347"/>
                </a:solidFill>
                <a:latin typeface="Arial" panose="020B0604020202020204" pitchFamily="34" charset="0"/>
                <a:cs typeface="Arial" panose="020B0604020202020204" pitchFamily="34" charset="0"/>
              </a:rPr>
              <a:t>ANY</a:t>
            </a:r>
            <a:r>
              <a:rPr lang="en-US" sz="2400" dirty="0">
                <a:solidFill>
                  <a:srgbClr val="1D1347"/>
                </a:solidFill>
                <a:latin typeface="Arial" panose="020B0604020202020204" pitchFamily="34" charset="0"/>
                <a:cs typeface="Arial" panose="020B0604020202020204" pitchFamily="34" charset="0"/>
              </a:rPr>
              <a:t> person can experience a mental health crisis regardless of his or            her previous history of mental illness.  </a:t>
            </a:r>
          </a:p>
          <a:p>
            <a:endParaRPr lang="en-US" sz="24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Mental Health Crisis</a:t>
            </a:r>
          </a:p>
        </p:txBody>
      </p:sp>
    </p:spTree>
    <p:extLst>
      <p:ext uri="{BB962C8B-B14F-4D97-AF65-F5344CB8AC3E}">
        <p14:creationId xmlns:p14="http://schemas.microsoft.com/office/powerpoint/2010/main" val="1844248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155565"/>
            <a:ext cx="11043820" cy="5262979"/>
          </a:xfrm>
          <a:prstGeom prst="rect">
            <a:avLst/>
          </a:prstGeom>
        </p:spPr>
        <p:txBody>
          <a:bodyPr wrap="square">
            <a:spAutoFit/>
          </a:bodyPr>
          <a:lstStyle/>
          <a:p>
            <a:pPr marL="457200" indent="-457200">
              <a:buFont typeface="+mj-lt"/>
              <a:buAutoNum type="alphaLcParenR"/>
            </a:pPr>
            <a:r>
              <a:rPr lang="en-US" sz="2800" dirty="0">
                <a:solidFill>
                  <a:srgbClr val="1D1347"/>
                </a:solidFill>
                <a:latin typeface="Arial" panose="020B0604020202020204" pitchFamily="34" charset="0"/>
                <a:cs typeface="Arial" panose="020B0604020202020204" pitchFamily="34" charset="0"/>
              </a:rPr>
              <a:t>Strong and unrelenting fear of persons, places, or things</a:t>
            </a:r>
          </a:p>
          <a:p>
            <a:pPr marL="457200" indent="-45720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800" dirty="0">
                <a:solidFill>
                  <a:srgbClr val="1D1347"/>
                </a:solidFill>
                <a:latin typeface="Arial" panose="020B0604020202020204" pitchFamily="34" charset="0"/>
                <a:cs typeface="Arial" panose="020B0604020202020204" pitchFamily="34" charset="0"/>
              </a:rPr>
              <a:t>Extremely inappropriate behavior for a given context</a:t>
            </a:r>
          </a:p>
          <a:p>
            <a:pPr marL="457200" indent="-45720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457200" indent="-457200">
              <a:buFont typeface="+mj-lt"/>
              <a:buAutoNum type="alphaLcParenR"/>
            </a:pPr>
            <a:r>
              <a:rPr lang="en-US" sz="2800" dirty="0">
                <a:solidFill>
                  <a:srgbClr val="1D1347"/>
                </a:solidFill>
                <a:latin typeface="Arial" panose="020B0604020202020204" pitchFamily="34" charset="0"/>
                <a:cs typeface="Arial" panose="020B0604020202020204" pitchFamily="34" charset="0"/>
              </a:rPr>
              <a:t>Inappropriate or aggressive behavior in dealing with the situation</a:t>
            </a:r>
          </a:p>
          <a:p>
            <a:pPr marL="5319713"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319713"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Memory loss</a:t>
            </a:r>
          </a:p>
          <a:p>
            <a:pPr marL="5319713"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319713"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Delusions</a:t>
            </a:r>
          </a:p>
          <a:p>
            <a:pPr marL="5319713" indent="-454025">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319713" indent="-454025">
              <a:buFont typeface="+mj-lt"/>
              <a:buAutoNum type="alphaLcParenR"/>
            </a:pPr>
            <a:r>
              <a:rPr lang="en-US" sz="2800" dirty="0">
                <a:solidFill>
                  <a:srgbClr val="1D1347"/>
                </a:solidFill>
                <a:latin typeface="Arial" panose="020B0604020202020204" pitchFamily="34" charset="0"/>
                <a:cs typeface="Arial" panose="020B0604020202020204" pitchFamily="34" charset="0"/>
              </a:rPr>
              <a:t>Hallucinations</a:t>
            </a:r>
          </a:p>
          <a:p>
            <a:endParaRPr lang="en-US" sz="2800" dirty="0">
              <a:solidFill>
                <a:srgbClr val="1D1347"/>
              </a:solidFill>
              <a:latin typeface="Arial" panose="020B0604020202020204" pitchFamily="34" charset="0"/>
              <a:cs typeface="Arial" panose="020B0604020202020204" pitchFamily="34" charset="0"/>
            </a:endParaRP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Atypical Behavior</a:t>
            </a:r>
          </a:p>
        </p:txBody>
      </p:sp>
      <p:pic>
        <p:nvPicPr>
          <p:cNvPr id="28674" name="Picture 2" descr="As mental illness permeates streets, police, jail struggle">
            <a:extLst>
              <a:ext uri="{FF2B5EF4-FFF2-40B4-BE49-F238E27FC236}">
                <a16:creationId xmlns:a16="http://schemas.microsoft.com/office/drawing/2014/main" id="{E14DD9E7-9E13-9941-BC19-1C520B99E3D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863" t="19707"/>
          <a:stretch/>
        </p:blipFill>
        <p:spPr bwMode="auto">
          <a:xfrm>
            <a:off x="699797" y="3507988"/>
            <a:ext cx="4699866" cy="3178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88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3970318"/>
          </a:xfrm>
          <a:prstGeom prst="rect">
            <a:avLst/>
          </a:prstGeom>
        </p:spPr>
        <p:txBody>
          <a:bodyPr wrap="square">
            <a:spAutoFit/>
          </a:bodyPr>
          <a:lstStyle/>
          <a:p>
            <a:pPr marL="514350" indent="-514350">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The belief that one suffers from extraordinary physical ailments that are not possible</a:t>
            </a:r>
          </a:p>
          <a:p>
            <a:pPr marL="514350" indent="-514350">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Obsession with recurrent and uncontrolled thoughts, ideas, and images</a:t>
            </a:r>
          </a:p>
          <a:p>
            <a:pPr marL="514350" indent="-514350">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Extreme confusion, fright, paranoia, or depression</a:t>
            </a:r>
          </a:p>
          <a:p>
            <a:pPr marL="514350" indent="-514350">
              <a:buFont typeface="+mj-lt"/>
              <a:buAutoNum type="alphaLcParenR" startAt="7"/>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startAt="7"/>
            </a:pPr>
            <a:r>
              <a:rPr lang="en-US" sz="2800" dirty="0">
                <a:solidFill>
                  <a:srgbClr val="1D1347"/>
                </a:solidFill>
                <a:latin typeface="Arial" panose="020B0604020202020204" pitchFamily="34" charset="0"/>
                <a:cs typeface="Arial" panose="020B0604020202020204" pitchFamily="34" charset="0"/>
              </a:rPr>
              <a:t>Feelings of invincibility</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Atypical Behavior</a:t>
            </a:r>
          </a:p>
        </p:txBody>
      </p:sp>
    </p:spTree>
    <p:extLst>
      <p:ext uri="{BB962C8B-B14F-4D97-AF65-F5344CB8AC3E}">
        <p14:creationId xmlns:p14="http://schemas.microsoft.com/office/powerpoint/2010/main" val="1893080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967" y="1192747"/>
            <a:ext cx="11313564" cy="4430765"/>
          </a:xfrm>
          <a:prstGeom prst="rect">
            <a:avLst/>
          </a:prstGeom>
        </p:spPr>
        <p:txBody>
          <a:bodyPr wrap="square">
            <a:spAutoFit/>
          </a:bodyPr>
          <a:lstStyle/>
          <a:p>
            <a:r>
              <a:rPr lang="en-US" sz="2200" dirty="0">
                <a:solidFill>
                  <a:srgbClr val="1D1347"/>
                </a:solidFill>
                <a:latin typeface="Arial" panose="020B0604020202020204" pitchFamily="34" charset="0"/>
                <a:cs typeface="Arial" panose="020B0604020202020204" pitchFamily="34" charset="0"/>
              </a:rPr>
              <a:t>People want to be heard and understood. To be effective communicators, officers must be open and unbiased, listen actively, interpret accurately, and respond appropriately. Officers need effective communication skills for:</a:t>
            </a:r>
          </a:p>
          <a:p>
            <a:r>
              <a:rPr lang="en-US" sz="2200" dirty="0">
                <a:solidFill>
                  <a:srgbClr val="1D1347"/>
                </a:solidFill>
                <a:latin typeface="Arial" panose="020B0604020202020204" pitchFamily="34" charset="0"/>
                <a:cs typeface="Arial" panose="020B0604020202020204" pitchFamily="34" charset="0"/>
              </a:rPr>
              <a:t> </a:t>
            </a:r>
          </a:p>
          <a:p>
            <a:pPr marL="4346575" indent="-333375" algn="just" defTabSz="948197">
              <a:lnSpc>
                <a:spcPct val="150000"/>
              </a:lnSpc>
              <a:buClr>
                <a:srgbClr val="C00000"/>
              </a:buClr>
              <a:buSzPct val="125000"/>
              <a:buFont typeface="Arial" panose="020B0604020202020204" pitchFamily="34" charset="0"/>
              <a:buChar char="•"/>
              <a:defRPr/>
            </a:pPr>
            <a:r>
              <a:rPr lang="en-US" sz="2200" dirty="0">
                <a:solidFill>
                  <a:srgbClr val="1D1347"/>
                </a:solidFill>
                <a:latin typeface="Arial" panose="020B0604020202020204" pitchFamily="34" charset="0"/>
                <a:cs typeface="Arial" panose="020B0604020202020204" pitchFamily="34" charset="0"/>
              </a:rPr>
              <a:t>Safety</a:t>
            </a:r>
          </a:p>
          <a:p>
            <a:pPr marL="4346575" indent="-333375" algn="just" defTabSz="948197">
              <a:lnSpc>
                <a:spcPct val="150000"/>
              </a:lnSpc>
              <a:buClr>
                <a:srgbClr val="C00000"/>
              </a:buClr>
              <a:buSzPct val="125000"/>
              <a:buFont typeface="Arial" panose="020B0604020202020204" pitchFamily="34" charset="0"/>
              <a:buChar char="•"/>
              <a:defRPr/>
            </a:pPr>
            <a:r>
              <a:rPr lang="en-US" sz="2200" dirty="0">
                <a:solidFill>
                  <a:srgbClr val="1D1347"/>
                </a:solidFill>
                <a:latin typeface="Arial" panose="020B0604020202020204" pitchFamily="34" charset="0"/>
                <a:cs typeface="Arial" panose="020B0604020202020204" pitchFamily="34" charset="0"/>
              </a:rPr>
              <a:t>Problem-solving</a:t>
            </a:r>
          </a:p>
          <a:p>
            <a:pPr marL="4346575" indent="-333375" algn="just" defTabSz="948197">
              <a:lnSpc>
                <a:spcPct val="150000"/>
              </a:lnSpc>
              <a:buClr>
                <a:srgbClr val="C00000"/>
              </a:buClr>
              <a:buSzPct val="125000"/>
              <a:buFont typeface="Arial" panose="020B0604020202020204" pitchFamily="34" charset="0"/>
              <a:buChar char="•"/>
              <a:defRPr/>
            </a:pPr>
            <a:r>
              <a:rPr lang="en-US" sz="2200" dirty="0">
                <a:solidFill>
                  <a:srgbClr val="1D1347"/>
                </a:solidFill>
                <a:latin typeface="Arial" panose="020B0604020202020204" pitchFamily="34" charset="0"/>
                <a:cs typeface="Arial" panose="020B0604020202020204" pitchFamily="34" charset="0"/>
              </a:rPr>
              <a:t>Managing conflict</a:t>
            </a:r>
          </a:p>
          <a:p>
            <a:pPr marL="4346575" indent="-333375" algn="just" defTabSz="948197">
              <a:lnSpc>
                <a:spcPct val="150000"/>
              </a:lnSpc>
              <a:buClr>
                <a:srgbClr val="C00000"/>
              </a:buClr>
              <a:buSzPct val="125000"/>
              <a:buFont typeface="Arial" panose="020B0604020202020204" pitchFamily="34" charset="0"/>
              <a:buChar char="•"/>
              <a:defRPr/>
            </a:pPr>
            <a:r>
              <a:rPr lang="en-US" sz="2200" dirty="0">
                <a:solidFill>
                  <a:srgbClr val="1D1347"/>
                </a:solidFill>
                <a:latin typeface="Arial" panose="020B0604020202020204" pitchFamily="34" charset="0"/>
                <a:cs typeface="Arial" panose="020B0604020202020204" pitchFamily="34" charset="0"/>
              </a:rPr>
              <a:t>Explaining information</a:t>
            </a:r>
          </a:p>
          <a:p>
            <a:pPr marL="4346575" indent="-333375" algn="just" defTabSz="948197">
              <a:lnSpc>
                <a:spcPct val="150000"/>
              </a:lnSpc>
              <a:buClr>
                <a:srgbClr val="C00000"/>
              </a:buClr>
              <a:buSzPct val="125000"/>
              <a:buFont typeface="Arial" panose="020B0604020202020204" pitchFamily="34" charset="0"/>
              <a:buChar char="•"/>
              <a:defRPr/>
            </a:pPr>
            <a:r>
              <a:rPr lang="en-US" sz="2200" dirty="0">
                <a:solidFill>
                  <a:srgbClr val="1D1347"/>
                </a:solidFill>
                <a:latin typeface="Arial" panose="020B0604020202020204" pitchFamily="34" charset="0"/>
                <a:cs typeface="Arial" panose="020B0604020202020204" pitchFamily="34" charset="0"/>
              </a:rPr>
              <a:t>Conducting interviews and investigations </a:t>
            </a:r>
          </a:p>
          <a:p>
            <a:pPr marL="4346575" indent="-333375" algn="just" defTabSz="948197">
              <a:lnSpc>
                <a:spcPct val="150000"/>
              </a:lnSpc>
              <a:buClr>
                <a:srgbClr val="C00000"/>
              </a:buClr>
              <a:buSzPct val="125000"/>
              <a:buFont typeface="Arial" panose="020B0604020202020204" pitchFamily="34" charset="0"/>
              <a:buChar char="•"/>
              <a:defRPr/>
            </a:pPr>
            <a:r>
              <a:rPr lang="en-US" sz="2200" dirty="0">
                <a:solidFill>
                  <a:srgbClr val="1D1347"/>
                </a:solidFill>
                <a:latin typeface="Arial" panose="020B0604020202020204" pitchFamily="34" charset="0"/>
                <a:cs typeface="Arial" panose="020B0604020202020204" pitchFamily="34" charset="0"/>
              </a:rPr>
              <a:t>Building and maintaining relationships</a:t>
            </a:r>
          </a:p>
        </p:txBody>
      </p:sp>
      <p:sp>
        <p:nvSpPr>
          <p:cNvPr id="7" name="Title 1">
            <a:extLst>
              <a:ext uri="{FF2B5EF4-FFF2-40B4-BE49-F238E27FC236}">
                <a16:creationId xmlns:a16="http://schemas.microsoft.com/office/drawing/2014/main" id="{8B3FED2E-38DF-0B43-B516-C4FBE93B947E}"/>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Reasons</a:t>
            </a:r>
          </a:p>
        </p:txBody>
      </p:sp>
      <p:pic>
        <p:nvPicPr>
          <p:cNvPr id="1026" name="Picture 2" descr="How to Become a Police Officer | Criminal Justice Degree Schools">
            <a:extLst>
              <a:ext uri="{FF2B5EF4-FFF2-40B4-BE49-F238E27FC236}">
                <a16:creationId xmlns:a16="http://schemas.microsoft.com/office/drawing/2014/main" id="{A02C4A1B-0F70-BA46-A079-F3F14A426A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7898"/>
          <a:stretch/>
        </p:blipFill>
        <p:spPr bwMode="auto">
          <a:xfrm>
            <a:off x="582967" y="2678716"/>
            <a:ext cx="3699784" cy="3004248"/>
          </a:xfrm>
          <a:prstGeom prst="rect">
            <a:avLst/>
          </a:prstGeom>
          <a:noFill/>
          <a:effectLst>
            <a:glow rad="63500">
              <a:srgbClr val="F8B716">
                <a:alpha val="40000"/>
              </a:srgb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127039"/>
      </p:ext>
    </p:extLst>
  </p:cSld>
  <p:clrMapOvr>
    <a:masterClrMapping/>
  </p:clrMapOvr>
  <p:transition spd="slow">
    <p:push dir="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574089" y="3136612"/>
            <a:ext cx="11043820" cy="584775"/>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What are some common reasons for atypical behavior?</a:t>
            </a:r>
          </a:p>
        </p:txBody>
      </p:sp>
      <p:pic>
        <p:nvPicPr>
          <p:cNvPr id="5" name="Picture 4" descr="question-mark.jpg">
            <a:extLst>
              <a:ext uri="{FF2B5EF4-FFF2-40B4-BE49-F238E27FC236}">
                <a16:creationId xmlns:a16="http://schemas.microsoft.com/office/drawing/2014/main" id="{4ACF7D9C-1F0E-4342-90BB-C61FC0C095E8}"/>
              </a:ext>
            </a:extLst>
          </p:cNvPr>
          <p:cNvPicPr>
            <a:picLocks noChangeAspect="1"/>
          </p:cNvPicPr>
          <p:nvPr/>
        </p:nvPicPr>
        <p:blipFill>
          <a:blip r:embed="rId3"/>
          <a:stretch>
            <a:fillRect/>
          </a:stretch>
        </p:blipFill>
        <p:spPr>
          <a:xfrm>
            <a:off x="4837191" y="618996"/>
            <a:ext cx="2517616" cy="2517616"/>
          </a:xfrm>
          <a:prstGeom prst="rect">
            <a:avLst/>
          </a:prstGeom>
        </p:spPr>
      </p:pic>
    </p:spTree>
    <p:extLst>
      <p:ext uri="{BB962C8B-B14F-4D97-AF65-F5344CB8AC3E}">
        <p14:creationId xmlns:p14="http://schemas.microsoft.com/office/powerpoint/2010/main" val="1370755769"/>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569650" y="3429000"/>
            <a:ext cx="11052698" cy="1077218"/>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How do officers determine unseen conditions that can lead to unintentional non-compliance or physical resistance?</a:t>
            </a:r>
          </a:p>
        </p:txBody>
      </p:sp>
      <p:pic>
        <p:nvPicPr>
          <p:cNvPr id="4" name="Picture 3" descr="question-mark.jpg">
            <a:extLst>
              <a:ext uri="{FF2B5EF4-FFF2-40B4-BE49-F238E27FC236}">
                <a16:creationId xmlns:a16="http://schemas.microsoft.com/office/drawing/2014/main" id="{B596E42E-912C-4617-A477-B955D39BA5BA}"/>
              </a:ext>
            </a:extLst>
          </p:cNvPr>
          <p:cNvPicPr>
            <a:picLocks noChangeAspect="1"/>
          </p:cNvPicPr>
          <p:nvPr/>
        </p:nvPicPr>
        <p:blipFill>
          <a:blip r:embed="rId3"/>
          <a:stretch>
            <a:fillRect/>
          </a:stretch>
        </p:blipFill>
        <p:spPr>
          <a:xfrm>
            <a:off x="4837191" y="715129"/>
            <a:ext cx="2517616" cy="2517616"/>
          </a:xfrm>
          <a:prstGeom prst="rect">
            <a:avLst/>
          </a:prstGeom>
        </p:spPr>
      </p:pic>
    </p:spTree>
    <p:extLst>
      <p:ext uri="{BB962C8B-B14F-4D97-AF65-F5344CB8AC3E}">
        <p14:creationId xmlns:p14="http://schemas.microsoft.com/office/powerpoint/2010/main" val="3855817750"/>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090" y="1351508"/>
            <a:ext cx="11043820" cy="4832092"/>
          </a:xfrm>
          <a:prstGeom prst="rect">
            <a:avLst/>
          </a:prstGeom>
        </p:spPr>
        <p:txBody>
          <a:bodyPr wrap="square">
            <a:spAutoFit/>
          </a:bodyPr>
          <a:lstStyle/>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Availability or presence of weapons</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Threats of harm or self to others</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Personal history</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Amount of self-control exhibited</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Controlled substance use or abuse</a:t>
            </a:r>
          </a:p>
          <a:p>
            <a:pPr marL="514350" indent="-514350">
              <a:buFont typeface="+mj-lt"/>
              <a:buAutoNum type="alphaLcParenR"/>
            </a:pPr>
            <a:endParaRPr lang="en-US" sz="2800" dirty="0">
              <a:solidFill>
                <a:srgbClr val="1D1347"/>
              </a:solidFill>
              <a:latin typeface="Arial" panose="020B0604020202020204" pitchFamily="34" charset="0"/>
              <a:cs typeface="Arial" panose="020B0604020202020204" pitchFamily="34" charset="0"/>
            </a:endParaRPr>
          </a:p>
          <a:p>
            <a:pPr marL="514350" indent="-514350">
              <a:buFont typeface="+mj-lt"/>
              <a:buAutoNum type="alphaLcParenR"/>
            </a:pPr>
            <a:r>
              <a:rPr lang="en-US" sz="2800" dirty="0">
                <a:solidFill>
                  <a:srgbClr val="1D1347"/>
                </a:solidFill>
                <a:latin typeface="Arial" panose="020B0604020202020204" pitchFamily="34" charset="0"/>
                <a:cs typeface="Arial" panose="020B0604020202020204" pitchFamily="34" charset="0"/>
              </a:rPr>
              <a:t>Aggressive behaviors</a:t>
            </a:r>
          </a:p>
        </p:txBody>
      </p:sp>
      <p:sp>
        <p:nvSpPr>
          <p:cNvPr id="7" name="Title 1"/>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Assessing Risk</a:t>
            </a:r>
          </a:p>
        </p:txBody>
      </p:sp>
      <p:pic>
        <p:nvPicPr>
          <p:cNvPr id="8" name="Picture 2" descr="Part I: 'You Can Call Me V': The Rise and Promise of De-escalation in  Policing | Arnold Ventures">
            <a:extLst>
              <a:ext uri="{FF2B5EF4-FFF2-40B4-BE49-F238E27FC236}">
                <a16:creationId xmlns:a16="http://schemas.microsoft.com/office/drawing/2014/main" id="{A8FB3085-8752-8145-BC2F-3E3ECA49F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3860" y="1525037"/>
            <a:ext cx="4682411" cy="3121608"/>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6118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5542" y="1352387"/>
            <a:ext cx="11043822" cy="4401205"/>
          </a:xfrm>
          <a:prstGeom prst="rect">
            <a:avLst/>
          </a:prstGeom>
        </p:spPr>
        <p:txBody>
          <a:bodyPr wrap="square">
            <a:spAutoFit/>
          </a:bodyPr>
          <a:lstStyle/>
          <a:p>
            <a:pPr marL="457200" indent="-457200" defTabSz="948197">
              <a:buSzPct val="100000"/>
              <a:buFont typeface="+mj-lt"/>
              <a:buAutoNum type="alphaLcParenR"/>
              <a:defRPr/>
            </a:pPr>
            <a:r>
              <a:rPr lang="en-US" sz="2800" dirty="0">
                <a:solidFill>
                  <a:srgbClr val="232E63"/>
                </a:solidFill>
                <a:latin typeface="Arial" panose="020B0604020202020204" pitchFamily="34" charset="0"/>
                <a:cs typeface="Arial" panose="020B0604020202020204" pitchFamily="34" charset="0"/>
              </a:rPr>
              <a:t>Squinting or rapid/repeated blinking to see threat clearly because pupils are dilated from response.</a:t>
            </a: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r>
              <a:rPr lang="en-US" sz="2800" dirty="0">
                <a:solidFill>
                  <a:srgbClr val="232E63"/>
                </a:solidFill>
                <a:latin typeface="Arial" panose="020B0604020202020204" pitchFamily="34" charset="0"/>
                <a:cs typeface="Arial" panose="020B0604020202020204" pitchFamily="34" charset="0"/>
              </a:rPr>
              <a:t>Heavy or rapid breathing rate to increase oxygen flow. Common signs include flared nostrils, torso breathing, and overt exhaling. </a:t>
            </a: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endParaRPr lang="en-US" sz="2800" dirty="0">
              <a:solidFill>
                <a:srgbClr val="232E63"/>
              </a:solidFill>
              <a:latin typeface="Arial" panose="020B0604020202020204" pitchFamily="34" charset="0"/>
              <a:cs typeface="Arial" panose="020B0604020202020204" pitchFamily="34" charset="0"/>
            </a:endParaRPr>
          </a:p>
          <a:p>
            <a:pPr marL="457200" indent="-457200" defTabSz="948197">
              <a:buSzPct val="100000"/>
              <a:buFont typeface="+mj-lt"/>
              <a:buAutoNum type="alphaLcParenR"/>
              <a:defRPr/>
            </a:pPr>
            <a:r>
              <a:rPr lang="en-US" sz="2800" dirty="0">
                <a:solidFill>
                  <a:srgbClr val="232E63"/>
                </a:solidFill>
                <a:latin typeface="Arial" panose="020B0604020202020204" pitchFamily="34" charset="0"/>
                <a:cs typeface="Arial" panose="020B0604020202020204" pitchFamily="34" charset="0"/>
              </a:rPr>
              <a:t>Pursed lips, licking of lips, or hollow/high-pitched voice caused by dry mouth. Hydration is drawn from mouth to help fuel response.</a:t>
            </a:r>
          </a:p>
        </p:txBody>
      </p:sp>
      <p:sp>
        <p:nvSpPr>
          <p:cNvPr id="39" name="Title 1">
            <a:extLst>
              <a:ext uri="{FF2B5EF4-FFF2-40B4-BE49-F238E27FC236}">
                <a16:creationId xmlns:a16="http://schemas.microsoft.com/office/drawing/2014/main" id="{495C940D-D209-410A-ACD9-214366A6F18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232E63"/>
                </a:solidFill>
                <a:effectLst>
                  <a:outerShdw blurRad="38100" dist="38100" dir="2700000" algn="tl">
                    <a:srgbClr val="000000">
                      <a:alpha val="43137"/>
                    </a:srgbClr>
                  </a:outerShdw>
                </a:effectLst>
              </a:rPr>
              <a:t>Natural Fight or Flight Clues</a:t>
            </a:r>
          </a:p>
        </p:txBody>
      </p:sp>
    </p:spTree>
    <p:extLst>
      <p:ext uri="{BB962C8B-B14F-4D97-AF65-F5344CB8AC3E}">
        <p14:creationId xmlns:p14="http://schemas.microsoft.com/office/powerpoint/2010/main" val="2705173395"/>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1020932" y="2815512"/>
            <a:ext cx="10120544" cy="2062103"/>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Can officers unknowingly display natural fight clues? </a:t>
            </a:r>
          </a:p>
          <a:p>
            <a:pPr algn="ctr" defTabSz="948197">
              <a:buSzPct val="100000"/>
              <a:defRPr/>
            </a:pPr>
            <a:endParaRPr lang="en-US" sz="3200" dirty="0">
              <a:solidFill>
                <a:srgbClr val="1D1347"/>
              </a:solidFill>
              <a:latin typeface="Arial" panose="020B0604020202020204" pitchFamily="34" charset="0"/>
              <a:cs typeface="Arial" panose="020B0604020202020204" pitchFamily="34" charset="0"/>
            </a:endParaRPr>
          </a:p>
          <a:p>
            <a:pPr algn="ctr" defTabSz="948197">
              <a:buSzPct val="100000"/>
              <a:defRPr/>
            </a:pPr>
            <a:endParaRPr lang="en-US" sz="3200" dirty="0">
              <a:solidFill>
                <a:srgbClr val="1D1347"/>
              </a:solidFill>
              <a:latin typeface="Arial" panose="020B0604020202020204" pitchFamily="34" charset="0"/>
              <a:cs typeface="Arial" panose="020B0604020202020204" pitchFamily="34" charset="0"/>
            </a:endParaRPr>
          </a:p>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What are the potential consequences?  </a:t>
            </a:r>
          </a:p>
        </p:txBody>
      </p:sp>
      <p:pic>
        <p:nvPicPr>
          <p:cNvPr id="5" name="Picture 4" descr="question-mark.jpg">
            <a:extLst>
              <a:ext uri="{FF2B5EF4-FFF2-40B4-BE49-F238E27FC236}">
                <a16:creationId xmlns:a16="http://schemas.microsoft.com/office/drawing/2014/main" id="{A6C2C519-0CF6-4745-A01A-716D6B0928A1}"/>
              </a:ext>
            </a:extLst>
          </p:cNvPr>
          <p:cNvPicPr>
            <a:picLocks noChangeAspect="1"/>
          </p:cNvPicPr>
          <p:nvPr/>
        </p:nvPicPr>
        <p:blipFill>
          <a:blip r:embed="rId3"/>
          <a:stretch>
            <a:fillRect/>
          </a:stretch>
        </p:blipFill>
        <p:spPr>
          <a:xfrm>
            <a:off x="4837191" y="297896"/>
            <a:ext cx="2517616" cy="2517616"/>
          </a:xfrm>
          <a:prstGeom prst="rect">
            <a:avLst/>
          </a:prstGeom>
        </p:spPr>
      </p:pic>
    </p:spTree>
    <p:extLst>
      <p:ext uri="{BB962C8B-B14F-4D97-AF65-F5344CB8AC3E}">
        <p14:creationId xmlns:p14="http://schemas.microsoft.com/office/powerpoint/2010/main" val="4100920773"/>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172" y="1128979"/>
            <a:ext cx="9642630" cy="5419625"/>
          </a:xfrm>
          <a:prstGeom prst="rect">
            <a:avLst/>
          </a:prstGeom>
        </p:spPr>
        <p:txBody>
          <a:bodyPr wrap="square">
            <a:spAutoFit/>
          </a:bodyPr>
          <a:lstStyle/>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Reducing or increasing distance </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Stretching or grooming </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Removing clothing or adjusting clothing to fit better</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Bladed or angled stance with strong side away</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Punching or striking motion with arms or fists </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Target glancing</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Exaggerated hand movements</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Head tilted back</a:t>
            </a:r>
          </a:p>
          <a:p>
            <a:pPr marL="457200" indent="-457200" defTabSz="948197">
              <a:lnSpc>
                <a:spcPct val="150000"/>
              </a:lnSpc>
              <a:buSzPct val="100000"/>
              <a:buFont typeface="+mj-lt"/>
              <a:buAutoNum type="alphaLcParenR"/>
              <a:defRPr/>
            </a:pPr>
            <a:r>
              <a:rPr lang="en-US" sz="2600" dirty="0">
                <a:solidFill>
                  <a:srgbClr val="1D1347"/>
                </a:solidFill>
                <a:latin typeface="Arial" panose="020B0604020202020204" pitchFamily="34" charset="0"/>
                <a:cs typeface="Arial" panose="020B0604020202020204" pitchFamily="34" charset="0"/>
              </a:rPr>
              <a:t>Facial grimaces</a:t>
            </a:r>
          </a:p>
        </p:txBody>
      </p:sp>
      <p:sp>
        <p:nvSpPr>
          <p:cNvPr id="39" name="Title 1">
            <a:extLst>
              <a:ext uri="{FF2B5EF4-FFF2-40B4-BE49-F238E27FC236}">
                <a16:creationId xmlns:a16="http://schemas.microsoft.com/office/drawing/2014/main" id="{495C940D-D209-410A-ACD9-214366A6F18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Body Language Clues</a:t>
            </a:r>
          </a:p>
        </p:txBody>
      </p:sp>
    </p:spTree>
    <p:extLst>
      <p:ext uri="{BB962C8B-B14F-4D97-AF65-F5344CB8AC3E}">
        <p14:creationId xmlns:p14="http://schemas.microsoft.com/office/powerpoint/2010/main" val="1067860912"/>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1075265" y="3257659"/>
            <a:ext cx="10041467" cy="1569660"/>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Can using basic safety tactics like distance and a bladed stance cause a person to believe the officer might become physical?</a:t>
            </a:r>
          </a:p>
        </p:txBody>
      </p:sp>
      <p:pic>
        <p:nvPicPr>
          <p:cNvPr id="5" name="Picture 4" descr="question-mark.jpg">
            <a:extLst>
              <a:ext uri="{FF2B5EF4-FFF2-40B4-BE49-F238E27FC236}">
                <a16:creationId xmlns:a16="http://schemas.microsoft.com/office/drawing/2014/main" id="{C518C0C5-B1A4-4378-A10A-CD2A3193FC07}"/>
              </a:ext>
            </a:extLst>
          </p:cNvPr>
          <p:cNvPicPr>
            <a:picLocks noChangeAspect="1"/>
          </p:cNvPicPr>
          <p:nvPr/>
        </p:nvPicPr>
        <p:blipFill>
          <a:blip r:embed="rId3"/>
          <a:stretch>
            <a:fillRect/>
          </a:stretch>
        </p:blipFill>
        <p:spPr>
          <a:xfrm>
            <a:off x="4837190" y="740043"/>
            <a:ext cx="2517616" cy="2517616"/>
          </a:xfrm>
          <a:prstGeom prst="rect">
            <a:avLst/>
          </a:prstGeom>
        </p:spPr>
      </p:pic>
    </p:spTree>
    <p:extLst>
      <p:ext uri="{BB962C8B-B14F-4D97-AF65-F5344CB8AC3E}">
        <p14:creationId xmlns:p14="http://schemas.microsoft.com/office/powerpoint/2010/main" val="2048306926"/>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a:extLst>
              <a:ext uri="{FF2B5EF4-FFF2-40B4-BE49-F238E27FC236}">
                <a16:creationId xmlns:a16="http://schemas.microsoft.com/office/drawing/2014/main" id="{495C940D-D209-410A-ACD9-214366A6F18F}"/>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Verbal Clues</a:t>
            </a:r>
          </a:p>
        </p:txBody>
      </p:sp>
      <p:pic>
        <p:nvPicPr>
          <p:cNvPr id="30722" name="Picture 2" descr="Dealing with an Angry Person - Rehab &amp; Community Care Medicine Magazine">
            <a:extLst>
              <a:ext uri="{FF2B5EF4-FFF2-40B4-BE49-F238E27FC236}">
                <a16:creationId xmlns:a16="http://schemas.microsoft.com/office/drawing/2014/main" id="{1E53434A-0532-9848-937C-CDF256C665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3610947"/>
            <a:ext cx="4885871" cy="32470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65211" y="940255"/>
            <a:ext cx="11061577" cy="4536755"/>
          </a:xfrm>
          <a:prstGeom prst="rect">
            <a:avLst/>
          </a:prstGeom>
        </p:spPr>
        <p:txBody>
          <a:bodyPr wrap="square">
            <a:spAutoFit/>
          </a:bodyPr>
          <a:lstStyle/>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Yelling and raised voice </a:t>
            </a:r>
          </a:p>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Rapid speech </a:t>
            </a:r>
          </a:p>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Disrespectful or sarcastic statements</a:t>
            </a:r>
          </a:p>
          <a:p>
            <a:pPr marL="457200" indent="-457200"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Refusing to explain actions</a:t>
            </a:r>
          </a:p>
          <a:p>
            <a:pPr marL="3549650" indent="-454025"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Refusal statement </a:t>
            </a:r>
            <a:endParaRPr lang="en-US" sz="2800" i="1" dirty="0">
              <a:solidFill>
                <a:srgbClr val="1D1347"/>
              </a:solidFill>
              <a:latin typeface="Arial" panose="020B0604020202020204" pitchFamily="34" charset="0"/>
              <a:cs typeface="Arial" panose="020B0604020202020204" pitchFamily="34" charset="0"/>
            </a:endParaRPr>
          </a:p>
          <a:p>
            <a:pPr marL="3549650" indent="-454025"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Direct threats</a:t>
            </a:r>
            <a:endParaRPr lang="en-US" sz="2800" i="1" dirty="0">
              <a:solidFill>
                <a:srgbClr val="1D1347"/>
              </a:solidFill>
              <a:latin typeface="Arial" panose="020B0604020202020204" pitchFamily="34" charset="0"/>
              <a:cs typeface="Arial" panose="020B0604020202020204" pitchFamily="34" charset="0"/>
            </a:endParaRPr>
          </a:p>
          <a:p>
            <a:pPr marL="3549650" indent="-454025" defTabSz="948197">
              <a:lnSpc>
                <a:spcPct val="150000"/>
              </a:lnSpc>
              <a:buSzPct val="100000"/>
              <a:buFont typeface="+mj-lt"/>
              <a:buAutoNum type="alphaLcParenR"/>
              <a:defRPr/>
            </a:pPr>
            <a:r>
              <a:rPr lang="en-US" sz="2800" dirty="0">
                <a:solidFill>
                  <a:srgbClr val="1D1347"/>
                </a:solidFill>
                <a:latin typeface="Arial" panose="020B0604020202020204" pitchFamily="34" charset="0"/>
                <a:cs typeface="Arial" panose="020B0604020202020204" pitchFamily="34" charset="0"/>
              </a:rPr>
              <a:t>Claims of skill or expertise</a:t>
            </a:r>
            <a:endParaRPr lang="en-US" sz="2800" i="1" dirty="0">
              <a:solidFill>
                <a:srgbClr val="1D13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6866444"/>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A1D5FBD-BF51-4551-B3B3-4E327BC53543}"/>
              </a:ext>
            </a:extLst>
          </p:cNvPr>
          <p:cNvSpPr/>
          <p:nvPr/>
        </p:nvSpPr>
        <p:spPr>
          <a:xfrm>
            <a:off x="574089" y="3136612"/>
            <a:ext cx="11043820" cy="584775"/>
          </a:xfrm>
          <a:prstGeom prst="rect">
            <a:avLst/>
          </a:prstGeom>
        </p:spPr>
        <p:txBody>
          <a:bodyPr wrap="square">
            <a:spAutoFit/>
          </a:bodyPr>
          <a:lstStyle/>
          <a:p>
            <a:pPr algn="ctr" defTabSz="948197">
              <a:buSzPct val="100000"/>
              <a:defRPr/>
            </a:pPr>
            <a:r>
              <a:rPr lang="en-US" sz="3200" dirty="0">
                <a:solidFill>
                  <a:srgbClr val="1D1347"/>
                </a:solidFill>
                <a:latin typeface="Arial" panose="020B0604020202020204" pitchFamily="34" charset="0"/>
                <a:cs typeface="Arial" panose="020B0604020202020204" pitchFamily="34" charset="0"/>
              </a:rPr>
              <a:t>Can officer communication styles escalate a situation?</a:t>
            </a:r>
          </a:p>
        </p:txBody>
      </p:sp>
      <p:pic>
        <p:nvPicPr>
          <p:cNvPr id="5" name="Picture 4" descr="question-mark.jpg">
            <a:extLst>
              <a:ext uri="{FF2B5EF4-FFF2-40B4-BE49-F238E27FC236}">
                <a16:creationId xmlns:a16="http://schemas.microsoft.com/office/drawing/2014/main" id="{4ACF7D9C-1F0E-4342-90BB-C61FC0C095E8}"/>
              </a:ext>
            </a:extLst>
          </p:cNvPr>
          <p:cNvPicPr>
            <a:picLocks noChangeAspect="1"/>
          </p:cNvPicPr>
          <p:nvPr/>
        </p:nvPicPr>
        <p:blipFill>
          <a:blip r:embed="rId3"/>
          <a:stretch>
            <a:fillRect/>
          </a:stretch>
        </p:blipFill>
        <p:spPr>
          <a:xfrm>
            <a:off x="4837191" y="618996"/>
            <a:ext cx="2517616" cy="2517616"/>
          </a:xfrm>
          <a:prstGeom prst="rect">
            <a:avLst/>
          </a:prstGeom>
        </p:spPr>
      </p:pic>
    </p:spTree>
    <p:extLst>
      <p:ext uri="{BB962C8B-B14F-4D97-AF65-F5344CB8AC3E}">
        <p14:creationId xmlns:p14="http://schemas.microsoft.com/office/powerpoint/2010/main" val="1460492444"/>
      </p:ext>
    </p:extLst>
  </p:cSld>
  <p:clrMapOvr>
    <a:masterClrMapping/>
  </p:clrMapOvr>
  <mc:AlternateContent xmlns:mc="http://schemas.openxmlformats.org/markup-compatibility/2006" xmlns:p14="http://schemas.microsoft.com/office/powerpoint/2010/main">
    <mc:Choice Requires="p14">
      <p:transition spd="slow">
        <p14:gallery dir="r"/>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650" y="1235564"/>
            <a:ext cx="11052699" cy="3847207"/>
          </a:xfrm>
          <a:prstGeom prst="rect">
            <a:avLst/>
          </a:prstGeom>
        </p:spPr>
        <p:txBody>
          <a:bodyPr wrap="square">
            <a:spAutoFit/>
          </a:bodyPr>
          <a:lstStyle/>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A conflict management technique designed to communicate professionally with a person in crisis.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Used to persuade a non-compliant, hostile, or potentially violent person in crisis that a peaceful solution is their best option. </a:t>
            </a:r>
          </a:p>
          <a:p>
            <a:pPr marL="457200" indent="-457200" defTabSz="948197">
              <a:spcBef>
                <a:spcPts val="600"/>
              </a:spcBef>
              <a:buClr>
                <a:srgbClr val="C00000"/>
              </a:buClr>
              <a:buSzPct val="125000"/>
              <a:buFont typeface="Arial" panose="020B0604020202020204" pitchFamily="34" charset="0"/>
              <a:buChar char="•"/>
              <a:defRPr/>
            </a:pPr>
            <a:endParaRPr lang="en-US" sz="2800" dirty="0">
              <a:solidFill>
                <a:srgbClr val="1D1347"/>
              </a:solidFill>
              <a:latin typeface="Arial" panose="020B0604020202020204" pitchFamily="34" charset="0"/>
              <a:cs typeface="Arial" panose="020B0604020202020204" pitchFamily="34" charset="0"/>
            </a:endParaRPr>
          </a:p>
          <a:p>
            <a:pPr marL="457200" indent="-457200" defTabSz="948197">
              <a:spcBef>
                <a:spcPts val="600"/>
              </a:spcBef>
              <a:buClr>
                <a:srgbClr val="C00000"/>
              </a:buClr>
              <a:buSzPct val="125000"/>
              <a:buFont typeface="Arial" panose="020B0604020202020204" pitchFamily="34" charset="0"/>
              <a:buChar char="•"/>
              <a:defRPr/>
            </a:pPr>
            <a:r>
              <a:rPr lang="en-US" sz="2800" dirty="0">
                <a:solidFill>
                  <a:srgbClr val="1D1347"/>
                </a:solidFill>
                <a:latin typeface="Arial" panose="020B0604020202020204" pitchFamily="34" charset="0"/>
                <a:cs typeface="Arial" panose="020B0604020202020204" pitchFamily="34" charset="0"/>
              </a:rPr>
              <a:t>Used to slow the situation down by communicating and providing for more time to develop alternative actions.</a:t>
            </a:r>
          </a:p>
        </p:txBody>
      </p:sp>
      <p:sp>
        <p:nvSpPr>
          <p:cNvPr id="5" name="Title 1">
            <a:extLst>
              <a:ext uri="{FF2B5EF4-FFF2-40B4-BE49-F238E27FC236}">
                <a16:creationId xmlns:a16="http://schemas.microsoft.com/office/drawing/2014/main" id="{8F572BEF-BF19-4E25-9594-6513509E2D3C}"/>
              </a:ext>
            </a:extLst>
          </p:cNvPr>
          <p:cNvSpPr txBox="1">
            <a:spLocks/>
          </p:cNvSpPr>
          <p:nvPr/>
        </p:nvSpPr>
        <p:spPr>
          <a:xfrm>
            <a:off x="0" y="171976"/>
            <a:ext cx="12192000" cy="768279"/>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5400" dirty="0">
                <a:solidFill>
                  <a:srgbClr val="1D1347"/>
                </a:solidFill>
                <a:effectLst>
                  <a:outerShdw blurRad="38100" dist="38100" dir="2700000" algn="tl">
                    <a:srgbClr val="000000">
                      <a:alpha val="43137"/>
                    </a:srgbClr>
                  </a:outerShdw>
                </a:effectLst>
              </a:rPr>
              <a:t>De-Escalation</a:t>
            </a:r>
          </a:p>
        </p:txBody>
      </p:sp>
    </p:spTree>
    <p:extLst>
      <p:ext uri="{BB962C8B-B14F-4D97-AF65-F5344CB8AC3E}">
        <p14:creationId xmlns:p14="http://schemas.microsoft.com/office/powerpoint/2010/main" val="2292307662"/>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sld>
</file>

<file path=ppt/theme/theme1.xml><?xml version="1.0" encoding="utf-8"?>
<a:theme xmlns:a="http://schemas.openxmlformats.org/drawingml/2006/main" name="Ma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eg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hysical Skill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atro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Investiga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10136</TotalTime>
  <Words>4605</Words>
  <Application>Microsoft Macintosh PowerPoint</Application>
  <PresentationFormat>Widescreen</PresentationFormat>
  <Paragraphs>1051</Paragraphs>
  <Slides>118</Slides>
  <Notes>114</Notes>
  <HiddenSlides>3</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118</vt:i4>
      </vt:variant>
    </vt:vector>
  </HeadingPairs>
  <TitlesOfParts>
    <vt:vector size="128" baseType="lpstr">
      <vt:lpstr>Arial</vt:lpstr>
      <vt:lpstr>Calibri</vt:lpstr>
      <vt:lpstr>Times New Roman</vt:lpstr>
      <vt:lpstr>Wingdings</vt:lpstr>
      <vt:lpstr>YouTube Noto</vt:lpstr>
      <vt:lpstr>Main</vt:lpstr>
      <vt:lpstr>Legal</vt:lpstr>
      <vt:lpstr>Physical Skills</vt:lpstr>
      <vt:lpstr>Patrol</vt:lpstr>
      <vt:lpstr>Investigations</vt:lpstr>
      <vt:lpstr>PowerPoint Presentation</vt:lpstr>
      <vt:lpstr>PowerPoint Presentation</vt:lpstr>
      <vt:lpstr>Instructor</vt:lpstr>
      <vt:lpstr>PowerPoint Presentation</vt:lpstr>
      <vt:lpstr>What is communication?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Conscientious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Persons with Disabilities</vt:lpstr>
      <vt:lpstr>PowerPoint Presentation</vt:lpstr>
      <vt:lpstr>Physical Disabilities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vector>
  </TitlesOfParts>
  <Manager/>
  <Company>FORCE Concepts,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Skills</dc:title>
  <dc:subject/>
  <dc:creator>jon@force-concepts.com</dc:creator>
  <cp:keywords>MPTC</cp:keywords>
  <dc:description>Presentation</dc:description>
  <cp:lastModifiedBy>Jon Blum</cp:lastModifiedBy>
  <cp:revision>550</cp:revision>
  <dcterms:created xsi:type="dcterms:W3CDTF">2015-06-24T15:23:38Z</dcterms:created>
  <dcterms:modified xsi:type="dcterms:W3CDTF">2021-08-26T18:34:25Z</dcterms:modified>
  <cp:category>Recruit Officer Curriculum</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Jon Blum">
    <vt:lpwstr>Author</vt:lpwstr>
  </property>
  <property fmtid="{D5CDD505-2E9C-101B-9397-08002B2CF9AE}" pid="3" name="jon@force-concepts.com">
    <vt:lpwstr>email</vt:lpwstr>
  </property>
</Properties>
</file>